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56" r:id="rId2"/>
    <p:sldId id="462" r:id="rId3"/>
    <p:sldId id="357" r:id="rId4"/>
    <p:sldId id="419" r:id="rId5"/>
    <p:sldId id="420" r:id="rId6"/>
    <p:sldId id="421" r:id="rId7"/>
    <p:sldId id="422" r:id="rId8"/>
    <p:sldId id="456" r:id="rId9"/>
    <p:sldId id="363" r:id="rId10"/>
    <p:sldId id="423" r:id="rId11"/>
    <p:sldId id="424" r:id="rId12"/>
    <p:sldId id="425" r:id="rId13"/>
    <p:sldId id="426" r:id="rId14"/>
    <p:sldId id="427" r:id="rId15"/>
    <p:sldId id="428" r:id="rId16"/>
    <p:sldId id="429" r:id="rId17"/>
    <p:sldId id="443" r:id="rId18"/>
    <p:sldId id="430" r:id="rId19"/>
    <p:sldId id="431" r:id="rId20"/>
    <p:sldId id="432" r:id="rId21"/>
    <p:sldId id="433" r:id="rId22"/>
    <p:sldId id="434" r:id="rId23"/>
    <p:sldId id="435" r:id="rId24"/>
    <p:sldId id="436" r:id="rId25"/>
    <p:sldId id="437" r:id="rId26"/>
    <p:sldId id="438" r:id="rId27"/>
    <p:sldId id="439" r:id="rId28"/>
    <p:sldId id="457" r:id="rId29"/>
    <p:sldId id="458" r:id="rId30"/>
    <p:sldId id="378" r:id="rId31"/>
    <p:sldId id="382" r:id="rId32"/>
    <p:sldId id="383" r:id="rId33"/>
    <p:sldId id="384" r:id="rId34"/>
    <p:sldId id="385" r:id="rId35"/>
    <p:sldId id="386" r:id="rId36"/>
    <p:sldId id="390" r:id="rId37"/>
    <p:sldId id="387" r:id="rId38"/>
    <p:sldId id="348" r:id="rId39"/>
    <p:sldId id="395" r:id="rId40"/>
    <p:sldId id="398" r:id="rId41"/>
    <p:sldId id="399" r:id="rId42"/>
    <p:sldId id="406" r:id="rId43"/>
    <p:sldId id="407" r:id="rId44"/>
    <p:sldId id="461" r:id="rId45"/>
    <p:sldId id="460" r:id="rId46"/>
    <p:sldId id="459"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85" autoAdjust="0"/>
    <p:restoredTop sz="94768" autoAdjust="0"/>
  </p:normalViewPr>
  <p:slideViewPr>
    <p:cSldViewPr snapToGrid="0" snapToObjects="1">
      <p:cViewPr varScale="1">
        <p:scale>
          <a:sx n="105" d="100"/>
          <a:sy n="105" d="100"/>
        </p:scale>
        <p:origin x="912" y="192"/>
      </p:cViewPr>
      <p:guideLst>
        <p:guide orient="horz" pos="2160"/>
        <p:guide pos="2880"/>
      </p:guideLst>
    </p:cSldViewPr>
  </p:slideViewPr>
  <p:outlineViewPr>
    <p:cViewPr>
      <p:scale>
        <a:sx n="33" d="100"/>
        <a:sy n="33" d="100"/>
      </p:scale>
      <p:origin x="0" y="1736"/>
    </p:cViewPr>
  </p:outlineViewPr>
  <p:notesTextViewPr>
    <p:cViewPr>
      <p:scale>
        <a:sx n="100" d="100"/>
        <a:sy n="100" d="100"/>
      </p:scale>
      <p:origin x="0" y="0"/>
    </p:cViewPr>
  </p:notesTextViewPr>
  <p:sorterViewPr>
    <p:cViewPr>
      <p:scale>
        <a:sx n="66" d="100"/>
        <a:sy n="66" d="100"/>
      </p:scale>
      <p:origin x="0" y="784"/>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081B31-9D93-B04C-8726-FF92E6D35667}" type="datetimeFigureOut">
              <a:rPr lang="en-US" smtClean="0"/>
              <a:t>9/2/17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F80A2C0-A918-7645-92E5-9B7720AFB00B}" type="slidenum">
              <a:rPr lang="en-US" smtClean="0"/>
              <a:t>‹#›</a:t>
            </a:fld>
            <a:endParaRPr lang="en-US"/>
          </a:p>
        </p:txBody>
      </p:sp>
    </p:spTree>
    <p:extLst>
      <p:ext uri="{BB962C8B-B14F-4D97-AF65-F5344CB8AC3E}">
        <p14:creationId xmlns:p14="http://schemas.microsoft.com/office/powerpoint/2010/main" val="28876688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of the most effective ways to provide this capacity is to use </a:t>
            </a:r>
            <a:r>
              <a:rPr lang="en-US" baseline="0" dirty="0" err="1" smtClean="0"/>
              <a:t>mmwave</a:t>
            </a:r>
            <a:r>
              <a:rPr lang="en-US" baseline="0" dirty="0" smtClean="0"/>
              <a:t> bands. Over which we can have much larger (up to </a:t>
            </a:r>
            <a:r>
              <a:rPr lang="en-US" baseline="0" dirty="0" err="1" smtClean="0"/>
              <a:t>multiGhz</a:t>
            </a:r>
            <a:r>
              <a:rPr lang="en-US" baseline="0" dirty="0" smtClean="0"/>
              <a:t>) bandwidth. Also, since the </a:t>
            </a:r>
            <a:r>
              <a:rPr lang="en-US" baseline="0" dirty="0" err="1" smtClean="0"/>
              <a:t>wl</a:t>
            </a:r>
            <a:r>
              <a:rPr lang="en-US" baseline="0" dirty="0" smtClean="0"/>
              <a:t> are very small, large number of antenna elements could be fit in small form factors and provide highly directive beams. This means we can cover outdoor ranges for cellular nets and since there is much smaller interference one can serve multiple users at the same time-increase spatial reuse factor..</a:t>
            </a:r>
            <a:endParaRPr lang="en-US" dirty="0"/>
          </a:p>
        </p:txBody>
      </p:sp>
      <p:sp>
        <p:nvSpPr>
          <p:cNvPr id="4" name="Slide Number Placeholder 3"/>
          <p:cNvSpPr>
            <a:spLocks noGrp="1"/>
          </p:cNvSpPr>
          <p:nvPr>
            <p:ph type="sldNum" sz="quarter" idx="10"/>
          </p:nvPr>
        </p:nvSpPr>
        <p:spPr/>
        <p:txBody>
          <a:bodyPr/>
          <a:lstStyle/>
          <a:p>
            <a:fld id="{1AC43C24-7DE1-48E5-B64C-F998F794DA0E}" type="slidenum">
              <a:rPr lang="en-US" smtClean="0"/>
              <a:t>4</a:t>
            </a:fld>
            <a:endParaRPr lang="en-US"/>
          </a:p>
        </p:txBody>
      </p:sp>
    </p:spTree>
    <p:extLst>
      <p:ext uri="{BB962C8B-B14F-4D97-AF65-F5344CB8AC3E}">
        <p14:creationId xmlns:p14="http://schemas.microsoft.com/office/powerpoint/2010/main" val="704965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Mean and 95 percentile</a:t>
            </a:r>
            <a:endParaRPr lang="en-US" dirty="0"/>
          </a:p>
        </p:txBody>
      </p:sp>
      <p:sp>
        <p:nvSpPr>
          <p:cNvPr id="4" name="Slide Number Placeholder 3"/>
          <p:cNvSpPr>
            <a:spLocks noGrp="1"/>
          </p:cNvSpPr>
          <p:nvPr>
            <p:ph type="sldNum" sz="quarter" idx="10"/>
          </p:nvPr>
        </p:nvSpPr>
        <p:spPr/>
        <p:txBody>
          <a:bodyPr/>
          <a:lstStyle/>
          <a:p>
            <a:fld id="{1AC43C24-7DE1-48E5-B64C-F998F794DA0E}" type="slidenum">
              <a:rPr lang="en-US" smtClean="0"/>
              <a:t>25</a:t>
            </a:fld>
            <a:endParaRPr lang="en-US"/>
          </a:p>
        </p:txBody>
      </p:sp>
    </p:spTree>
    <p:extLst>
      <p:ext uri="{BB962C8B-B14F-4D97-AF65-F5344CB8AC3E}">
        <p14:creationId xmlns:p14="http://schemas.microsoft.com/office/powerpoint/2010/main" val="3473602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Target</a:t>
            </a:r>
            <a:r>
              <a:rPr lang="en-US" baseline="0" dirty="0" smtClean="0"/>
              <a:t> accuracy: beamforming loss below 3 dB with 99% probability</a:t>
            </a:r>
            <a:endParaRPr lang="en-US" dirty="0"/>
          </a:p>
        </p:txBody>
      </p:sp>
      <p:sp>
        <p:nvSpPr>
          <p:cNvPr id="4" name="Slide Number Placeholder 3"/>
          <p:cNvSpPr>
            <a:spLocks noGrp="1"/>
          </p:cNvSpPr>
          <p:nvPr>
            <p:ph type="sldNum" sz="quarter" idx="10"/>
          </p:nvPr>
        </p:nvSpPr>
        <p:spPr/>
        <p:txBody>
          <a:bodyPr/>
          <a:lstStyle/>
          <a:p>
            <a:fld id="{1AC43C24-7DE1-48E5-B64C-F998F794DA0E}" type="slidenum">
              <a:rPr lang="en-US" smtClean="0"/>
              <a:t>26</a:t>
            </a:fld>
            <a:endParaRPr lang="en-US"/>
          </a:p>
        </p:txBody>
      </p:sp>
    </p:spTree>
    <p:extLst>
      <p:ext uri="{BB962C8B-B14F-4D97-AF65-F5344CB8AC3E}">
        <p14:creationId xmlns:p14="http://schemas.microsoft.com/office/powerpoint/2010/main" val="1603750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p:cNvSpPr>
          <p:nvPr>
            <p:ph type="sldImg"/>
          </p:nvPr>
        </p:nvSpPr>
        <p:spPr>
          <a:ln/>
        </p:spPr>
      </p:sp>
      <p:sp>
        <p:nvSpPr>
          <p:cNvPr id="30722"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r>
              <a:rPr lang="en-US">
                <a:ea typeface="ＭＳ Ｐゴシック" charset="0"/>
                <a:cs typeface="ＭＳ Ｐゴシック" charset="0"/>
              </a:rPr>
              <a:t>Suppose that nodes, environment everything is stationary</a:t>
            </a:r>
          </a:p>
        </p:txBody>
      </p:sp>
      <p:sp>
        <p:nvSpPr>
          <p:cNvPr id="30723" name="Slide Number Placeholder 3"/>
          <p:cNvSpPr>
            <a:spLocks noGrp="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Arial Narrow" charset="0"/>
                <a:ea typeface="ＭＳ Ｐゴシック" charset="0"/>
                <a:cs typeface="ＭＳ Ｐゴシック"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Arial Narrow" charset="0"/>
                <a:ea typeface="ＭＳ Ｐゴシック"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Arial Narrow" charset="0"/>
                <a:ea typeface="ＭＳ Ｐゴシック"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Arial Narrow" charset="0"/>
                <a:ea typeface="ＭＳ Ｐゴシック"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Arial Narrow" charset="0"/>
                <a:ea typeface="ＭＳ Ｐゴシック" charset="0"/>
              </a:defRPr>
            </a:lvl5pPr>
            <a:lvl6pPr marL="2514600" indent="-228600" eaLnBrk="0" fontAlgn="base" hangingPunct="0">
              <a:lnSpc>
                <a:spcPct val="95000"/>
              </a:lnSpc>
              <a:spcBef>
                <a:spcPct val="0"/>
              </a:spcBef>
              <a:spcAft>
                <a:spcPct val="0"/>
              </a:spcAft>
              <a:buClr>
                <a:srgbClr val="000000"/>
              </a:buClr>
              <a:buSzPct val="100000"/>
              <a:buFont typeface="Arial Narrow"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Arial Narrow" charset="0"/>
                <a:ea typeface="ＭＳ Ｐゴシック" charset="0"/>
              </a:defRPr>
            </a:lvl6pPr>
            <a:lvl7pPr marL="2971800" indent="-228600" eaLnBrk="0" fontAlgn="base" hangingPunct="0">
              <a:lnSpc>
                <a:spcPct val="95000"/>
              </a:lnSpc>
              <a:spcBef>
                <a:spcPct val="0"/>
              </a:spcBef>
              <a:spcAft>
                <a:spcPct val="0"/>
              </a:spcAft>
              <a:buClr>
                <a:srgbClr val="000000"/>
              </a:buClr>
              <a:buSzPct val="100000"/>
              <a:buFont typeface="Arial Narrow"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Arial Narrow" charset="0"/>
                <a:ea typeface="ＭＳ Ｐゴシック" charset="0"/>
              </a:defRPr>
            </a:lvl7pPr>
            <a:lvl8pPr marL="3429000" indent="-228600" eaLnBrk="0" fontAlgn="base" hangingPunct="0">
              <a:lnSpc>
                <a:spcPct val="95000"/>
              </a:lnSpc>
              <a:spcBef>
                <a:spcPct val="0"/>
              </a:spcBef>
              <a:spcAft>
                <a:spcPct val="0"/>
              </a:spcAft>
              <a:buClr>
                <a:srgbClr val="000000"/>
              </a:buClr>
              <a:buSzPct val="100000"/>
              <a:buFont typeface="Arial Narrow"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Arial Narrow" charset="0"/>
                <a:ea typeface="ＭＳ Ｐゴシック" charset="0"/>
              </a:defRPr>
            </a:lvl8pPr>
            <a:lvl9pPr marL="3886200" indent="-228600" eaLnBrk="0" fontAlgn="base" hangingPunct="0">
              <a:lnSpc>
                <a:spcPct val="95000"/>
              </a:lnSpc>
              <a:spcBef>
                <a:spcPct val="0"/>
              </a:spcBef>
              <a:spcAft>
                <a:spcPct val="0"/>
              </a:spcAft>
              <a:buClr>
                <a:srgbClr val="000000"/>
              </a:buClr>
              <a:buSzPct val="100000"/>
              <a:buFont typeface="Arial Narrow"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Arial Narrow" charset="0"/>
                <a:ea typeface="ＭＳ Ｐゴシック" charset="0"/>
              </a:defRPr>
            </a:lvl9pPr>
          </a:lstStyle>
          <a:p>
            <a:fld id="{919897BA-9A13-9243-8EEC-346D9C92207D}" type="slidenum">
              <a:rPr lang="en-US" sz="1200">
                <a:solidFill>
                  <a:srgbClr val="000000"/>
                </a:solidFill>
                <a:latin typeface="Arial" charset="0"/>
              </a:rPr>
              <a:pPr/>
              <a:t>31</a:t>
            </a:fld>
            <a:endParaRPr lang="en-US" sz="1200">
              <a:solidFill>
                <a:srgbClr val="000000"/>
              </a:solidFill>
              <a:latin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p:cNvSpPr>
          <p:nvPr>
            <p:ph type="sldImg"/>
          </p:nvPr>
        </p:nvSpPr>
        <p:spPr>
          <a:ln/>
        </p:spPr>
      </p:sp>
      <p:sp>
        <p:nvSpPr>
          <p:cNvPr id="55298"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r>
              <a:rPr lang="en-US">
                <a:ea typeface="ＭＳ Ｐゴシック" charset="0"/>
                <a:cs typeface="ＭＳ Ｐゴシック" charset="0"/>
              </a:rPr>
              <a:t>At the beginning, don’t know the number of frequencies or their locations</a:t>
            </a:r>
          </a:p>
          <a:p>
            <a:r>
              <a:rPr lang="en-US">
                <a:ea typeface="ＭＳ Ｐゴシック" charset="0"/>
                <a:cs typeface="ＭＳ Ｐゴシック" charset="0"/>
              </a:rPr>
              <a:t>Maximize the inner product between the observations and the sinusoids over a coarse grid</a:t>
            </a:r>
          </a:p>
        </p:txBody>
      </p:sp>
      <p:sp>
        <p:nvSpPr>
          <p:cNvPr id="55299" name="Slide Number Placeholder 3"/>
          <p:cNvSpPr>
            <a:spLocks noGrp="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Arial Narrow" charset="0"/>
                <a:ea typeface="ＭＳ Ｐゴシック" charset="0"/>
                <a:cs typeface="ＭＳ Ｐゴシック"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Arial Narrow" charset="0"/>
                <a:ea typeface="ＭＳ Ｐゴシック"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Arial Narrow" charset="0"/>
                <a:ea typeface="ＭＳ Ｐゴシック"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Arial Narrow" charset="0"/>
                <a:ea typeface="ＭＳ Ｐゴシック"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Arial Narrow" charset="0"/>
                <a:ea typeface="ＭＳ Ｐゴシック" charset="0"/>
              </a:defRPr>
            </a:lvl5pPr>
            <a:lvl6pPr marL="2514600" indent="-228600" eaLnBrk="0" fontAlgn="base" hangingPunct="0">
              <a:lnSpc>
                <a:spcPct val="95000"/>
              </a:lnSpc>
              <a:spcBef>
                <a:spcPct val="0"/>
              </a:spcBef>
              <a:spcAft>
                <a:spcPct val="0"/>
              </a:spcAft>
              <a:buClr>
                <a:srgbClr val="000000"/>
              </a:buClr>
              <a:buSzPct val="100000"/>
              <a:buFont typeface="Arial Narrow"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Arial Narrow" charset="0"/>
                <a:ea typeface="ＭＳ Ｐゴシック" charset="0"/>
              </a:defRPr>
            </a:lvl6pPr>
            <a:lvl7pPr marL="2971800" indent="-228600" eaLnBrk="0" fontAlgn="base" hangingPunct="0">
              <a:lnSpc>
                <a:spcPct val="95000"/>
              </a:lnSpc>
              <a:spcBef>
                <a:spcPct val="0"/>
              </a:spcBef>
              <a:spcAft>
                <a:spcPct val="0"/>
              </a:spcAft>
              <a:buClr>
                <a:srgbClr val="000000"/>
              </a:buClr>
              <a:buSzPct val="100000"/>
              <a:buFont typeface="Arial Narrow"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Arial Narrow" charset="0"/>
                <a:ea typeface="ＭＳ Ｐゴシック" charset="0"/>
              </a:defRPr>
            </a:lvl7pPr>
            <a:lvl8pPr marL="3429000" indent="-228600" eaLnBrk="0" fontAlgn="base" hangingPunct="0">
              <a:lnSpc>
                <a:spcPct val="95000"/>
              </a:lnSpc>
              <a:spcBef>
                <a:spcPct val="0"/>
              </a:spcBef>
              <a:spcAft>
                <a:spcPct val="0"/>
              </a:spcAft>
              <a:buClr>
                <a:srgbClr val="000000"/>
              </a:buClr>
              <a:buSzPct val="100000"/>
              <a:buFont typeface="Arial Narrow"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Arial Narrow" charset="0"/>
                <a:ea typeface="ＭＳ Ｐゴシック" charset="0"/>
              </a:defRPr>
            </a:lvl8pPr>
            <a:lvl9pPr marL="3886200" indent="-228600" eaLnBrk="0" fontAlgn="base" hangingPunct="0">
              <a:lnSpc>
                <a:spcPct val="95000"/>
              </a:lnSpc>
              <a:spcBef>
                <a:spcPct val="0"/>
              </a:spcBef>
              <a:spcAft>
                <a:spcPct val="0"/>
              </a:spcAft>
              <a:buClr>
                <a:srgbClr val="000000"/>
              </a:buClr>
              <a:buSzPct val="100000"/>
              <a:buFont typeface="Arial Narrow"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Arial Narrow" charset="0"/>
                <a:ea typeface="ＭＳ Ｐゴシック" charset="0"/>
              </a:defRPr>
            </a:lvl9pPr>
          </a:lstStyle>
          <a:p>
            <a:fld id="{35D1AE4D-C507-6343-8113-5C6ED54E9EC2}" type="slidenum">
              <a:rPr lang="en-US" sz="1200">
                <a:solidFill>
                  <a:srgbClr val="000000"/>
                </a:solidFill>
                <a:latin typeface="Arial" charset="0"/>
              </a:rPr>
              <a:pPr/>
              <a:t>34</a:t>
            </a:fld>
            <a:endParaRPr lang="en-US" sz="1200">
              <a:solidFill>
                <a:srgbClr val="000000"/>
              </a:solidFill>
              <a:latin typeface="Arial"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p:cNvSpPr>
            <a:spLocks noGrp="1" noRot="1" noChangeAspect="1"/>
          </p:cNvSpPr>
          <p:nvPr>
            <p:ph type="sldImg"/>
          </p:nvPr>
        </p:nvSpPr>
        <p:spPr>
          <a:ln/>
        </p:spPr>
      </p:sp>
      <p:sp>
        <p:nvSpPr>
          <p:cNvPr id="57346"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r>
              <a:rPr lang="en-US">
                <a:ea typeface="ＭＳ Ｐゴシック" charset="0"/>
                <a:cs typeface="ＭＳ Ｐゴシック" charset="0"/>
              </a:rPr>
              <a:t>At the beginning, don’t know the number of frequencies or their locations</a:t>
            </a:r>
          </a:p>
        </p:txBody>
      </p:sp>
      <p:sp>
        <p:nvSpPr>
          <p:cNvPr id="57347" name="Slide Number Placeholder 3"/>
          <p:cNvSpPr>
            <a:spLocks noGrp="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Arial Narrow" charset="0"/>
                <a:ea typeface="ＭＳ Ｐゴシック" charset="0"/>
                <a:cs typeface="ＭＳ Ｐゴシック"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Arial Narrow" charset="0"/>
                <a:ea typeface="ＭＳ Ｐゴシック"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Arial Narrow" charset="0"/>
                <a:ea typeface="ＭＳ Ｐゴシック"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Arial Narrow" charset="0"/>
                <a:ea typeface="ＭＳ Ｐゴシック"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Arial Narrow" charset="0"/>
                <a:ea typeface="ＭＳ Ｐゴシック" charset="0"/>
              </a:defRPr>
            </a:lvl5pPr>
            <a:lvl6pPr marL="2514600" indent="-228600" eaLnBrk="0" fontAlgn="base" hangingPunct="0">
              <a:lnSpc>
                <a:spcPct val="95000"/>
              </a:lnSpc>
              <a:spcBef>
                <a:spcPct val="0"/>
              </a:spcBef>
              <a:spcAft>
                <a:spcPct val="0"/>
              </a:spcAft>
              <a:buClr>
                <a:srgbClr val="000000"/>
              </a:buClr>
              <a:buSzPct val="100000"/>
              <a:buFont typeface="Arial Narrow"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Arial Narrow" charset="0"/>
                <a:ea typeface="ＭＳ Ｐゴシック" charset="0"/>
              </a:defRPr>
            </a:lvl6pPr>
            <a:lvl7pPr marL="2971800" indent="-228600" eaLnBrk="0" fontAlgn="base" hangingPunct="0">
              <a:lnSpc>
                <a:spcPct val="95000"/>
              </a:lnSpc>
              <a:spcBef>
                <a:spcPct val="0"/>
              </a:spcBef>
              <a:spcAft>
                <a:spcPct val="0"/>
              </a:spcAft>
              <a:buClr>
                <a:srgbClr val="000000"/>
              </a:buClr>
              <a:buSzPct val="100000"/>
              <a:buFont typeface="Arial Narrow"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Arial Narrow" charset="0"/>
                <a:ea typeface="ＭＳ Ｐゴシック" charset="0"/>
              </a:defRPr>
            </a:lvl7pPr>
            <a:lvl8pPr marL="3429000" indent="-228600" eaLnBrk="0" fontAlgn="base" hangingPunct="0">
              <a:lnSpc>
                <a:spcPct val="95000"/>
              </a:lnSpc>
              <a:spcBef>
                <a:spcPct val="0"/>
              </a:spcBef>
              <a:spcAft>
                <a:spcPct val="0"/>
              </a:spcAft>
              <a:buClr>
                <a:srgbClr val="000000"/>
              </a:buClr>
              <a:buSzPct val="100000"/>
              <a:buFont typeface="Arial Narrow"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Arial Narrow" charset="0"/>
                <a:ea typeface="ＭＳ Ｐゴシック" charset="0"/>
              </a:defRPr>
            </a:lvl8pPr>
            <a:lvl9pPr marL="3886200" indent="-228600" eaLnBrk="0" fontAlgn="base" hangingPunct="0">
              <a:lnSpc>
                <a:spcPct val="95000"/>
              </a:lnSpc>
              <a:spcBef>
                <a:spcPct val="0"/>
              </a:spcBef>
              <a:spcAft>
                <a:spcPct val="0"/>
              </a:spcAft>
              <a:buClr>
                <a:srgbClr val="000000"/>
              </a:buClr>
              <a:buSzPct val="100000"/>
              <a:buFont typeface="Arial Narrow"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Arial Narrow" charset="0"/>
                <a:ea typeface="ＭＳ Ｐゴシック" charset="0"/>
              </a:defRPr>
            </a:lvl9pPr>
          </a:lstStyle>
          <a:p>
            <a:fld id="{6C2934D2-1884-F845-AF9F-F289FAA795A0}" type="slidenum">
              <a:rPr lang="en-US" sz="1200">
                <a:solidFill>
                  <a:srgbClr val="000000"/>
                </a:solidFill>
                <a:latin typeface="Arial" charset="0"/>
              </a:rPr>
              <a:pPr/>
              <a:t>35</a:t>
            </a:fld>
            <a:endParaRPr lang="en-US" sz="1200">
              <a:solidFill>
                <a:srgbClr val="000000"/>
              </a:solidFill>
              <a:latin typeface="Arial"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p:cNvSpPr>
          <p:nvPr>
            <p:ph type="sldImg"/>
          </p:nvPr>
        </p:nvSpPr>
        <p:spPr>
          <a:ln/>
        </p:spPr>
      </p:sp>
      <p:sp>
        <p:nvSpPr>
          <p:cNvPr id="61442"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r>
              <a:rPr lang="en-US" dirty="0">
                <a:ea typeface="ＭＳ Ｐゴシック" charset="0"/>
                <a:cs typeface="ＭＳ Ｐゴシック" charset="0"/>
              </a:rPr>
              <a:t>Begin as before: pretend that there is only one frequency. Coarse estimate over 2N grid. Refine g and omega iteratively.</a:t>
            </a:r>
          </a:p>
          <a:p>
            <a:endParaRPr lang="en-US" dirty="0">
              <a:ea typeface="ＭＳ Ｐゴシック" charset="0"/>
              <a:cs typeface="ＭＳ Ｐゴシック" charset="0"/>
            </a:endParaRPr>
          </a:p>
        </p:txBody>
      </p:sp>
      <p:sp>
        <p:nvSpPr>
          <p:cNvPr id="61443" name="Slide Number Placeholder 3"/>
          <p:cNvSpPr>
            <a:spLocks noGrp="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Arial Narrow" charset="0"/>
                <a:ea typeface="ＭＳ Ｐゴシック" charset="0"/>
                <a:cs typeface="ＭＳ Ｐゴシック"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Arial Narrow" charset="0"/>
                <a:ea typeface="ＭＳ Ｐゴシック"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Arial Narrow" charset="0"/>
                <a:ea typeface="ＭＳ Ｐゴシック"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Arial Narrow" charset="0"/>
                <a:ea typeface="ＭＳ Ｐゴシック"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Arial Narrow" charset="0"/>
                <a:ea typeface="ＭＳ Ｐゴシック" charset="0"/>
              </a:defRPr>
            </a:lvl5pPr>
            <a:lvl6pPr marL="2514600" indent="-228600" eaLnBrk="0" fontAlgn="base" hangingPunct="0">
              <a:lnSpc>
                <a:spcPct val="95000"/>
              </a:lnSpc>
              <a:spcBef>
                <a:spcPct val="0"/>
              </a:spcBef>
              <a:spcAft>
                <a:spcPct val="0"/>
              </a:spcAft>
              <a:buClr>
                <a:srgbClr val="000000"/>
              </a:buClr>
              <a:buSzPct val="100000"/>
              <a:buFont typeface="Arial Narrow"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Arial Narrow" charset="0"/>
                <a:ea typeface="ＭＳ Ｐゴシック" charset="0"/>
              </a:defRPr>
            </a:lvl6pPr>
            <a:lvl7pPr marL="2971800" indent="-228600" eaLnBrk="0" fontAlgn="base" hangingPunct="0">
              <a:lnSpc>
                <a:spcPct val="95000"/>
              </a:lnSpc>
              <a:spcBef>
                <a:spcPct val="0"/>
              </a:spcBef>
              <a:spcAft>
                <a:spcPct val="0"/>
              </a:spcAft>
              <a:buClr>
                <a:srgbClr val="000000"/>
              </a:buClr>
              <a:buSzPct val="100000"/>
              <a:buFont typeface="Arial Narrow"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Arial Narrow" charset="0"/>
                <a:ea typeface="ＭＳ Ｐゴシック" charset="0"/>
              </a:defRPr>
            </a:lvl7pPr>
            <a:lvl8pPr marL="3429000" indent="-228600" eaLnBrk="0" fontAlgn="base" hangingPunct="0">
              <a:lnSpc>
                <a:spcPct val="95000"/>
              </a:lnSpc>
              <a:spcBef>
                <a:spcPct val="0"/>
              </a:spcBef>
              <a:spcAft>
                <a:spcPct val="0"/>
              </a:spcAft>
              <a:buClr>
                <a:srgbClr val="000000"/>
              </a:buClr>
              <a:buSzPct val="100000"/>
              <a:buFont typeface="Arial Narrow"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Arial Narrow" charset="0"/>
                <a:ea typeface="ＭＳ Ｐゴシック" charset="0"/>
              </a:defRPr>
            </a:lvl8pPr>
            <a:lvl9pPr marL="3886200" indent="-228600" eaLnBrk="0" fontAlgn="base" hangingPunct="0">
              <a:lnSpc>
                <a:spcPct val="95000"/>
              </a:lnSpc>
              <a:spcBef>
                <a:spcPct val="0"/>
              </a:spcBef>
              <a:spcAft>
                <a:spcPct val="0"/>
              </a:spcAft>
              <a:buClr>
                <a:srgbClr val="000000"/>
              </a:buClr>
              <a:buSzPct val="100000"/>
              <a:buFont typeface="Arial Narrow"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Arial Narrow" charset="0"/>
                <a:ea typeface="ＭＳ Ｐゴシック" charset="0"/>
              </a:defRPr>
            </a:lvl9pPr>
          </a:lstStyle>
          <a:p>
            <a:fld id="{ACABA949-E467-F843-9053-BDFFD083D182}" type="slidenum">
              <a:rPr lang="en-US" sz="1200">
                <a:solidFill>
                  <a:srgbClr val="000000"/>
                </a:solidFill>
                <a:latin typeface="Arial" charset="0"/>
              </a:rPr>
              <a:pPr/>
              <a:t>36</a:t>
            </a:fld>
            <a:endParaRPr lang="en-US" sz="1200">
              <a:solidFill>
                <a:srgbClr val="000000"/>
              </a:solidFill>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overcome higher path loss, we need larger more</a:t>
            </a:r>
            <a:r>
              <a:rPr lang="en-US" baseline="0" dirty="0" smtClean="0"/>
              <a:t> directional</a:t>
            </a:r>
            <a:r>
              <a:rPr lang="en-US" dirty="0" smtClean="0"/>
              <a:t> arrays. Small wavelength means large arrays are easy to make even</a:t>
            </a:r>
            <a:r>
              <a:rPr lang="en-US" baseline="0" dirty="0" smtClean="0"/>
              <a:t> on a small base.</a:t>
            </a:r>
          </a:p>
          <a:p>
            <a:r>
              <a:rPr lang="en-US" baseline="0" dirty="0" smtClean="0"/>
              <a:t>For mobile communication, beamforming in direction of link needs frequent discovery (tracking) of direction. </a:t>
            </a:r>
          </a:p>
          <a:p>
            <a:endParaRPr lang="en-US" baseline="0" dirty="0" smtClean="0"/>
          </a:p>
          <a:p>
            <a:r>
              <a:rPr lang="en-US" baseline="0" dirty="0" smtClean="0"/>
              <a:t>Channel tracking provide an important step toward practical </a:t>
            </a:r>
            <a:r>
              <a:rPr lang="en-US" baseline="0" dirty="0" err="1" smtClean="0"/>
              <a:t>mmwave</a:t>
            </a:r>
            <a:r>
              <a:rPr lang="en-US" baseline="0" dirty="0" smtClean="0"/>
              <a:t> network</a:t>
            </a:r>
            <a:endParaRPr lang="en-US" dirty="0"/>
          </a:p>
        </p:txBody>
      </p:sp>
      <p:sp>
        <p:nvSpPr>
          <p:cNvPr id="4" name="Slide Number Placeholder 3"/>
          <p:cNvSpPr>
            <a:spLocks noGrp="1"/>
          </p:cNvSpPr>
          <p:nvPr>
            <p:ph type="sldNum" sz="quarter" idx="10"/>
          </p:nvPr>
        </p:nvSpPr>
        <p:spPr/>
        <p:txBody>
          <a:bodyPr/>
          <a:lstStyle/>
          <a:p>
            <a:fld id="{1AC43C24-7DE1-48E5-B64C-F998F794DA0E}" type="slidenum">
              <a:rPr lang="en-US" smtClean="0"/>
              <a:t>6</a:t>
            </a:fld>
            <a:endParaRPr lang="en-US"/>
          </a:p>
        </p:txBody>
      </p:sp>
    </p:spTree>
    <p:extLst>
      <p:ext uri="{BB962C8B-B14F-4D97-AF65-F5344CB8AC3E}">
        <p14:creationId xmlns:p14="http://schemas.microsoft.com/office/powerpoint/2010/main" val="704965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frequency of updating direction information depends on speed of mobile user and beam width (i.e. array</a:t>
            </a:r>
            <a:r>
              <a:rPr lang="en-US" baseline="0" dirty="0" smtClean="0"/>
              <a:t> size)</a:t>
            </a:r>
          </a:p>
          <a:p>
            <a:r>
              <a:rPr lang="en-US" dirty="0" smtClean="0"/>
              <a:t>How frequent? 12x3/180=.2 radx5=1m</a:t>
            </a:r>
          </a:p>
          <a:p>
            <a:r>
              <a:rPr lang="en-US" dirty="0" smtClean="0"/>
              <a:t>Some simple math:</a:t>
            </a:r>
          </a:p>
          <a:p>
            <a:pPr lvl="1"/>
            <a:r>
              <a:rPr lang="en-US" dirty="0" smtClean="0"/>
              <a:t>Speed is 5-20m/s, beam illumination area is 1m for 12 degree beam at (minimum) distance of 5m</a:t>
            </a:r>
          </a:p>
          <a:p>
            <a:pPr lvl="1"/>
            <a:r>
              <a:rPr lang="en-US" dirty="0" smtClean="0"/>
              <a:t>So it takes traveler 25-100 </a:t>
            </a:r>
            <a:r>
              <a:rPr lang="en-US" dirty="0" err="1" smtClean="0"/>
              <a:t>ms</a:t>
            </a:r>
            <a:r>
              <a:rPr lang="en-US" dirty="0" smtClean="0"/>
              <a:t> to lose signal (mid-beam to edge) </a:t>
            </a:r>
          </a:p>
          <a:p>
            <a:pPr lvl="1"/>
            <a:r>
              <a:rPr lang="en-US" dirty="0" smtClean="0"/>
              <a:t>Update once every 25-100 </a:t>
            </a:r>
            <a:r>
              <a:rPr lang="en-US" dirty="0" err="1" smtClean="0"/>
              <a:t>ms</a:t>
            </a:r>
            <a:r>
              <a:rPr lang="en-US" dirty="0" smtClean="0"/>
              <a:t> (10-40 times per second)</a:t>
            </a:r>
          </a:p>
          <a:p>
            <a:endParaRPr lang="en-US" dirty="0"/>
          </a:p>
        </p:txBody>
      </p:sp>
      <p:sp>
        <p:nvSpPr>
          <p:cNvPr id="4" name="Slide Number Placeholder 3"/>
          <p:cNvSpPr>
            <a:spLocks noGrp="1"/>
          </p:cNvSpPr>
          <p:nvPr>
            <p:ph type="sldNum" sz="quarter" idx="10"/>
          </p:nvPr>
        </p:nvSpPr>
        <p:spPr/>
        <p:txBody>
          <a:bodyPr/>
          <a:lstStyle/>
          <a:p>
            <a:fld id="{1AC43C24-7DE1-48E5-B64C-F998F794DA0E}" type="slidenum">
              <a:rPr lang="en-US" smtClean="0"/>
              <a:t>7</a:t>
            </a:fld>
            <a:endParaRPr lang="en-US"/>
          </a:p>
        </p:txBody>
      </p:sp>
    </p:spTree>
    <p:extLst>
      <p:ext uri="{BB962C8B-B14F-4D97-AF65-F5344CB8AC3E}">
        <p14:creationId xmlns:p14="http://schemas.microsoft.com/office/powerpoint/2010/main" val="1413751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C43C24-7DE1-48E5-B64C-F998F794DA0E}" type="slidenum">
              <a:rPr lang="en-US" smtClean="0"/>
              <a:t>11</a:t>
            </a:fld>
            <a:endParaRPr lang="en-US"/>
          </a:p>
        </p:txBody>
      </p:sp>
    </p:spTree>
    <p:extLst>
      <p:ext uri="{BB962C8B-B14F-4D97-AF65-F5344CB8AC3E}">
        <p14:creationId xmlns:p14="http://schemas.microsoft.com/office/powerpoint/2010/main" val="3162434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C43C24-7DE1-48E5-B64C-F998F794DA0E}" type="slidenum">
              <a:rPr lang="en-US" smtClean="0"/>
              <a:t>12</a:t>
            </a:fld>
            <a:endParaRPr lang="en-US"/>
          </a:p>
        </p:txBody>
      </p:sp>
    </p:spTree>
    <p:extLst>
      <p:ext uri="{BB962C8B-B14F-4D97-AF65-F5344CB8AC3E}">
        <p14:creationId xmlns:p14="http://schemas.microsoft.com/office/powerpoint/2010/main" val="3162434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C43C24-7DE1-48E5-B64C-F998F794DA0E}" type="slidenum">
              <a:rPr lang="en-US" smtClean="0"/>
              <a:t>13</a:t>
            </a:fld>
            <a:endParaRPr lang="en-US"/>
          </a:p>
        </p:txBody>
      </p:sp>
    </p:spTree>
    <p:extLst>
      <p:ext uri="{BB962C8B-B14F-4D97-AF65-F5344CB8AC3E}">
        <p14:creationId xmlns:p14="http://schemas.microsoft.com/office/powerpoint/2010/main" val="3162434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a:t>
            </a:r>
          </a:p>
          <a:p>
            <a:r>
              <a:rPr lang="en-US" dirty="0" smtClean="0"/>
              <a:t> </a:t>
            </a:r>
          </a:p>
          <a:p>
            <a:r>
              <a:rPr lang="en-US" dirty="0" smtClean="0"/>
              <a:t>Develop our own framework but borrow</a:t>
            </a:r>
            <a:r>
              <a:rPr lang="en-US" baseline="0" dirty="0" smtClean="0"/>
              <a:t> some basic ideas from ..</a:t>
            </a:r>
            <a:endParaRPr lang="en-US" dirty="0" smtClean="0"/>
          </a:p>
          <a:p>
            <a:endParaRPr lang="en-US" dirty="0" smtClean="0"/>
          </a:p>
          <a:p>
            <a:r>
              <a:rPr lang="en-US" sz="1200" b="0" i="0" u="none" strike="noStrike" kern="1200" baseline="0" dirty="0" smtClean="0">
                <a:solidFill>
                  <a:schemeClr val="tx1"/>
                </a:solidFill>
                <a:latin typeface="+mn-lt"/>
                <a:ea typeface="+mn-ea"/>
                <a:cs typeface="+mn-cs"/>
              </a:rPr>
              <a:t> Classical compressive sensing aims to reconstruct signals</a:t>
            </a:r>
          </a:p>
          <a:p>
            <a:r>
              <a:rPr lang="en-US" sz="1200" b="0" i="0" u="none" strike="noStrike" kern="1200" baseline="0" dirty="0" smtClean="0">
                <a:solidFill>
                  <a:schemeClr val="tx1"/>
                </a:solidFill>
                <a:latin typeface="+mn-lt"/>
                <a:ea typeface="+mn-ea"/>
                <a:cs typeface="+mn-cs"/>
              </a:rPr>
              <a:t>which are sparse in a discrete basis, based on a small number</a:t>
            </a:r>
          </a:p>
          <a:p>
            <a:r>
              <a:rPr lang="en-US" sz="1200" b="0" i="0" u="none" strike="noStrike" kern="1200" baseline="0" dirty="0" smtClean="0">
                <a:solidFill>
                  <a:schemeClr val="tx1"/>
                </a:solidFill>
                <a:latin typeface="+mn-lt"/>
                <a:ea typeface="+mn-ea"/>
                <a:cs typeface="+mn-cs"/>
              </a:rPr>
              <a:t>of projections.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 these ideas are extended to compressive estimation,</a:t>
            </a:r>
          </a:p>
          <a:p>
            <a:r>
              <a:rPr lang="en-US" sz="1200" b="0" i="0" u="none" strike="noStrike" kern="1200" baseline="0" dirty="0" smtClean="0">
                <a:solidFill>
                  <a:schemeClr val="tx1"/>
                </a:solidFill>
                <a:latin typeface="+mn-lt"/>
                <a:ea typeface="+mn-ea"/>
                <a:cs typeface="+mn-cs"/>
              </a:rPr>
              <a:t>in which a small number of projections are used to estimate</a:t>
            </a:r>
          </a:p>
          <a:p>
            <a:r>
              <a:rPr lang="en-US" sz="1200" b="0" i="0" u="none" strike="noStrike" kern="1200" baseline="0" dirty="0" smtClean="0">
                <a:solidFill>
                  <a:schemeClr val="tx1"/>
                </a:solidFill>
                <a:latin typeface="+mn-lt"/>
                <a:ea typeface="+mn-ea"/>
                <a:cs typeface="+mn-cs"/>
              </a:rPr>
              <a:t>continuous-valued parameters.</a:t>
            </a:r>
            <a:endParaRPr lang="en-US" dirty="0"/>
          </a:p>
        </p:txBody>
      </p:sp>
      <p:sp>
        <p:nvSpPr>
          <p:cNvPr id="4" name="Slide Number Placeholder 3"/>
          <p:cNvSpPr>
            <a:spLocks noGrp="1"/>
          </p:cNvSpPr>
          <p:nvPr>
            <p:ph type="sldNum" sz="quarter" idx="10"/>
          </p:nvPr>
        </p:nvSpPr>
        <p:spPr/>
        <p:txBody>
          <a:bodyPr/>
          <a:lstStyle/>
          <a:p>
            <a:fld id="{5E48D6F2-5B10-4F49-AEEA-974BF4686E6A}" type="slidenum">
              <a:rPr lang="en-US" smtClean="0"/>
              <a:t>14</a:t>
            </a:fld>
            <a:endParaRPr lang="en-US"/>
          </a:p>
        </p:txBody>
      </p:sp>
    </p:spTree>
    <p:extLst>
      <p:ext uri="{BB962C8B-B14F-4D97-AF65-F5344CB8AC3E}">
        <p14:creationId xmlns:p14="http://schemas.microsoft.com/office/powerpoint/2010/main" val="1874325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a:t>
            </a:r>
          </a:p>
          <a:p>
            <a:r>
              <a:rPr lang="en-US" dirty="0" smtClean="0"/>
              <a:t> </a:t>
            </a:r>
          </a:p>
          <a:p>
            <a:r>
              <a:rPr lang="en-US" dirty="0" smtClean="0"/>
              <a:t>Develop our own framework but borrow</a:t>
            </a:r>
            <a:r>
              <a:rPr lang="en-US" baseline="0" dirty="0" smtClean="0"/>
              <a:t> some basic ideas from ..</a:t>
            </a:r>
            <a:endParaRPr lang="en-US" dirty="0" smtClean="0"/>
          </a:p>
          <a:p>
            <a:endParaRPr lang="en-US" dirty="0" smtClean="0"/>
          </a:p>
          <a:p>
            <a:r>
              <a:rPr lang="en-US" sz="1200" b="0" i="0" u="none" strike="noStrike" kern="1200" baseline="0" dirty="0" smtClean="0">
                <a:solidFill>
                  <a:schemeClr val="tx1"/>
                </a:solidFill>
                <a:latin typeface="+mn-lt"/>
                <a:ea typeface="+mn-ea"/>
                <a:cs typeface="+mn-cs"/>
              </a:rPr>
              <a:t> Classical compressive sensing aims to reconstruct signals</a:t>
            </a:r>
          </a:p>
          <a:p>
            <a:r>
              <a:rPr lang="en-US" sz="1200" b="0" i="0" u="none" strike="noStrike" kern="1200" baseline="0" dirty="0" smtClean="0">
                <a:solidFill>
                  <a:schemeClr val="tx1"/>
                </a:solidFill>
                <a:latin typeface="+mn-lt"/>
                <a:ea typeface="+mn-ea"/>
                <a:cs typeface="+mn-cs"/>
              </a:rPr>
              <a:t>which are sparse in a discrete basis, based on a small number</a:t>
            </a:r>
          </a:p>
          <a:p>
            <a:r>
              <a:rPr lang="en-US" sz="1200" b="0" i="0" u="none" strike="noStrike" kern="1200" baseline="0" dirty="0" smtClean="0">
                <a:solidFill>
                  <a:schemeClr val="tx1"/>
                </a:solidFill>
                <a:latin typeface="+mn-lt"/>
                <a:ea typeface="+mn-ea"/>
                <a:cs typeface="+mn-cs"/>
              </a:rPr>
              <a:t>of projections.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 these ideas are extended to compressive estimation,</a:t>
            </a:r>
          </a:p>
          <a:p>
            <a:r>
              <a:rPr lang="en-US" sz="1200" b="0" i="0" u="none" strike="noStrike" kern="1200" baseline="0" dirty="0" smtClean="0">
                <a:solidFill>
                  <a:schemeClr val="tx1"/>
                </a:solidFill>
                <a:latin typeface="+mn-lt"/>
                <a:ea typeface="+mn-ea"/>
                <a:cs typeface="+mn-cs"/>
              </a:rPr>
              <a:t>in which a small number of projections are used to estimate</a:t>
            </a:r>
          </a:p>
          <a:p>
            <a:r>
              <a:rPr lang="en-US" sz="1200" b="0" i="0" u="none" strike="noStrike" kern="1200" baseline="0" dirty="0" smtClean="0">
                <a:solidFill>
                  <a:schemeClr val="tx1"/>
                </a:solidFill>
                <a:latin typeface="+mn-lt"/>
                <a:ea typeface="+mn-ea"/>
                <a:cs typeface="+mn-cs"/>
              </a:rPr>
              <a:t>continuous-valued parameters.</a:t>
            </a:r>
            <a:endParaRPr lang="en-US" dirty="0"/>
          </a:p>
        </p:txBody>
      </p:sp>
      <p:sp>
        <p:nvSpPr>
          <p:cNvPr id="4" name="Slide Number Placeholder 3"/>
          <p:cNvSpPr>
            <a:spLocks noGrp="1"/>
          </p:cNvSpPr>
          <p:nvPr>
            <p:ph type="sldNum" sz="quarter" idx="10"/>
          </p:nvPr>
        </p:nvSpPr>
        <p:spPr/>
        <p:txBody>
          <a:bodyPr/>
          <a:lstStyle/>
          <a:p>
            <a:fld id="{5E48D6F2-5B10-4F49-AEEA-974BF4686E6A}" type="slidenum">
              <a:rPr lang="en-US" smtClean="0"/>
              <a:t>15</a:t>
            </a:fld>
            <a:endParaRPr lang="en-US"/>
          </a:p>
        </p:txBody>
      </p:sp>
    </p:spTree>
    <p:extLst>
      <p:ext uri="{BB962C8B-B14F-4D97-AF65-F5344CB8AC3E}">
        <p14:creationId xmlns:p14="http://schemas.microsoft.com/office/powerpoint/2010/main" val="1874325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Target</a:t>
            </a:r>
            <a:r>
              <a:rPr lang="en-US" baseline="0" dirty="0" smtClean="0"/>
              <a:t> accuracy: beamforming loss below 3 dB with 99% probability</a:t>
            </a:r>
            <a:endParaRPr lang="en-US" dirty="0"/>
          </a:p>
        </p:txBody>
      </p:sp>
      <p:sp>
        <p:nvSpPr>
          <p:cNvPr id="4" name="Slide Number Placeholder 3"/>
          <p:cNvSpPr>
            <a:spLocks noGrp="1"/>
          </p:cNvSpPr>
          <p:nvPr>
            <p:ph type="sldNum" sz="quarter" idx="10"/>
          </p:nvPr>
        </p:nvSpPr>
        <p:spPr/>
        <p:txBody>
          <a:bodyPr/>
          <a:lstStyle/>
          <a:p>
            <a:fld id="{1AC43C24-7DE1-48E5-B64C-F998F794DA0E}" type="slidenum">
              <a:rPr lang="en-US" smtClean="0"/>
              <a:t>17</a:t>
            </a:fld>
            <a:endParaRPr lang="en-US"/>
          </a:p>
        </p:txBody>
      </p:sp>
    </p:spTree>
    <p:extLst>
      <p:ext uri="{BB962C8B-B14F-4D97-AF65-F5344CB8AC3E}">
        <p14:creationId xmlns:p14="http://schemas.microsoft.com/office/powerpoint/2010/main" val="1603750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B542A00-0560-9A48-81A6-AEE07C1769CC}" type="datetimeFigureOut">
              <a:rPr lang="en-US" smtClean="0"/>
              <a:t>9/2/17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BB37CE-153D-CE46-9DAD-20DA4B73AEC1}" type="slidenum">
              <a:rPr lang="en-US" smtClean="0"/>
              <a:t>‹#›</a:t>
            </a:fld>
            <a:endParaRPr lang="en-US"/>
          </a:p>
        </p:txBody>
      </p:sp>
    </p:spTree>
    <p:extLst>
      <p:ext uri="{BB962C8B-B14F-4D97-AF65-F5344CB8AC3E}">
        <p14:creationId xmlns:p14="http://schemas.microsoft.com/office/powerpoint/2010/main" val="2953561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542A00-0560-9A48-81A6-AEE07C1769CC}" type="datetimeFigureOut">
              <a:rPr lang="en-US" smtClean="0"/>
              <a:t>9/2/17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BB37CE-153D-CE46-9DAD-20DA4B73AEC1}" type="slidenum">
              <a:rPr lang="en-US" smtClean="0"/>
              <a:t>‹#›</a:t>
            </a:fld>
            <a:endParaRPr lang="en-US"/>
          </a:p>
        </p:txBody>
      </p:sp>
    </p:spTree>
    <p:extLst>
      <p:ext uri="{BB962C8B-B14F-4D97-AF65-F5344CB8AC3E}">
        <p14:creationId xmlns:p14="http://schemas.microsoft.com/office/powerpoint/2010/main" val="928919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542A00-0560-9A48-81A6-AEE07C1769CC}" type="datetimeFigureOut">
              <a:rPr lang="en-US" smtClean="0"/>
              <a:t>9/2/17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BB37CE-153D-CE46-9DAD-20DA4B73AEC1}" type="slidenum">
              <a:rPr lang="en-US" smtClean="0"/>
              <a:t>‹#›</a:t>
            </a:fld>
            <a:endParaRPr lang="en-US"/>
          </a:p>
        </p:txBody>
      </p:sp>
    </p:spTree>
    <p:extLst>
      <p:ext uri="{BB962C8B-B14F-4D97-AF65-F5344CB8AC3E}">
        <p14:creationId xmlns:p14="http://schemas.microsoft.com/office/powerpoint/2010/main" val="2055354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542A00-0560-9A48-81A6-AEE07C1769CC}" type="datetimeFigureOut">
              <a:rPr lang="en-US" smtClean="0"/>
              <a:t>9/2/17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BB37CE-153D-CE46-9DAD-20DA4B73AEC1}" type="slidenum">
              <a:rPr lang="en-US" smtClean="0"/>
              <a:t>‹#›</a:t>
            </a:fld>
            <a:endParaRPr lang="en-US"/>
          </a:p>
        </p:txBody>
      </p:sp>
    </p:spTree>
    <p:extLst>
      <p:ext uri="{BB962C8B-B14F-4D97-AF65-F5344CB8AC3E}">
        <p14:creationId xmlns:p14="http://schemas.microsoft.com/office/powerpoint/2010/main" val="297037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B542A00-0560-9A48-81A6-AEE07C1769CC}" type="datetimeFigureOut">
              <a:rPr lang="en-US" smtClean="0"/>
              <a:t>9/2/17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BB37CE-153D-CE46-9DAD-20DA4B73AEC1}" type="slidenum">
              <a:rPr lang="en-US" smtClean="0"/>
              <a:t>‹#›</a:t>
            </a:fld>
            <a:endParaRPr lang="en-US"/>
          </a:p>
        </p:txBody>
      </p:sp>
    </p:spTree>
    <p:extLst>
      <p:ext uri="{BB962C8B-B14F-4D97-AF65-F5344CB8AC3E}">
        <p14:creationId xmlns:p14="http://schemas.microsoft.com/office/powerpoint/2010/main" val="3354077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B542A00-0560-9A48-81A6-AEE07C1769CC}" type="datetimeFigureOut">
              <a:rPr lang="en-US" smtClean="0"/>
              <a:t>9/2/17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BB37CE-153D-CE46-9DAD-20DA4B73AEC1}" type="slidenum">
              <a:rPr lang="en-US" smtClean="0"/>
              <a:t>‹#›</a:t>
            </a:fld>
            <a:endParaRPr lang="en-US"/>
          </a:p>
        </p:txBody>
      </p:sp>
    </p:spTree>
    <p:extLst>
      <p:ext uri="{BB962C8B-B14F-4D97-AF65-F5344CB8AC3E}">
        <p14:creationId xmlns:p14="http://schemas.microsoft.com/office/powerpoint/2010/main" val="2032102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B542A00-0560-9A48-81A6-AEE07C1769CC}" type="datetimeFigureOut">
              <a:rPr lang="en-US" smtClean="0"/>
              <a:t>9/2/17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BB37CE-153D-CE46-9DAD-20DA4B73AEC1}" type="slidenum">
              <a:rPr lang="en-US" smtClean="0"/>
              <a:t>‹#›</a:t>
            </a:fld>
            <a:endParaRPr lang="en-US"/>
          </a:p>
        </p:txBody>
      </p:sp>
    </p:spTree>
    <p:extLst>
      <p:ext uri="{BB962C8B-B14F-4D97-AF65-F5344CB8AC3E}">
        <p14:creationId xmlns:p14="http://schemas.microsoft.com/office/powerpoint/2010/main" val="2343329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B542A00-0560-9A48-81A6-AEE07C1769CC}" type="datetimeFigureOut">
              <a:rPr lang="en-US" smtClean="0"/>
              <a:t>9/2/17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BB37CE-153D-CE46-9DAD-20DA4B73AEC1}" type="slidenum">
              <a:rPr lang="en-US" smtClean="0"/>
              <a:t>‹#›</a:t>
            </a:fld>
            <a:endParaRPr lang="en-US"/>
          </a:p>
        </p:txBody>
      </p:sp>
    </p:spTree>
    <p:extLst>
      <p:ext uri="{BB962C8B-B14F-4D97-AF65-F5344CB8AC3E}">
        <p14:creationId xmlns:p14="http://schemas.microsoft.com/office/powerpoint/2010/main" val="4277435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542A00-0560-9A48-81A6-AEE07C1769CC}" type="datetimeFigureOut">
              <a:rPr lang="en-US" smtClean="0"/>
              <a:t>9/2/17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BB37CE-153D-CE46-9DAD-20DA4B73AEC1}" type="slidenum">
              <a:rPr lang="en-US" smtClean="0"/>
              <a:t>‹#›</a:t>
            </a:fld>
            <a:endParaRPr lang="en-US"/>
          </a:p>
        </p:txBody>
      </p:sp>
    </p:spTree>
    <p:extLst>
      <p:ext uri="{BB962C8B-B14F-4D97-AF65-F5344CB8AC3E}">
        <p14:creationId xmlns:p14="http://schemas.microsoft.com/office/powerpoint/2010/main" val="3466287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542A00-0560-9A48-81A6-AEE07C1769CC}" type="datetimeFigureOut">
              <a:rPr lang="en-US" smtClean="0"/>
              <a:t>9/2/17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BB37CE-153D-CE46-9DAD-20DA4B73AEC1}" type="slidenum">
              <a:rPr lang="en-US" smtClean="0"/>
              <a:t>‹#›</a:t>
            </a:fld>
            <a:endParaRPr lang="en-US"/>
          </a:p>
        </p:txBody>
      </p:sp>
    </p:spTree>
    <p:extLst>
      <p:ext uri="{BB962C8B-B14F-4D97-AF65-F5344CB8AC3E}">
        <p14:creationId xmlns:p14="http://schemas.microsoft.com/office/powerpoint/2010/main" val="1377727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542A00-0560-9A48-81A6-AEE07C1769CC}" type="datetimeFigureOut">
              <a:rPr lang="en-US" smtClean="0"/>
              <a:t>9/2/17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BB37CE-153D-CE46-9DAD-20DA4B73AEC1}" type="slidenum">
              <a:rPr lang="en-US" smtClean="0"/>
              <a:t>‹#›</a:t>
            </a:fld>
            <a:endParaRPr lang="en-US"/>
          </a:p>
        </p:txBody>
      </p:sp>
    </p:spTree>
    <p:extLst>
      <p:ext uri="{BB962C8B-B14F-4D97-AF65-F5344CB8AC3E}">
        <p14:creationId xmlns:p14="http://schemas.microsoft.com/office/powerpoint/2010/main" val="37063335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542A00-0560-9A48-81A6-AEE07C1769CC}" type="datetimeFigureOut">
              <a:rPr lang="en-US" smtClean="0"/>
              <a:t>9/2/17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BB37CE-153D-CE46-9DAD-20DA4B73AEC1}" type="slidenum">
              <a:rPr lang="en-US" smtClean="0"/>
              <a:t>‹#›</a:t>
            </a:fld>
            <a:endParaRPr lang="en-US"/>
          </a:p>
        </p:txBody>
      </p:sp>
      <p:pic>
        <p:nvPicPr>
          <p:cNvPr id="7" name="Picture 4"/>
          <p:cNvPicPr>
            <a:picLocks noChangeAspect="1" noChangeArrowheads="1"/>
          </p:cNvPicPr>
          <p:nvPr userDrawn="1"/>
        </p:nvPicPr>
        <p:blipFill>
          <a:blip r:embed="rId13" cstate="email">
            <a:lum bright="30000"/>
            <a:extLst>
              <a:ext uri="{28A0092B-C50C-407E-A947-70E740481C1C}">
                <a14:useLocalDpi xmlns:a14="http://schemas.microsoft.com/office/drawing/2010/main"/>
              </a:ext>
            </a:extLst>
          </a:blip>
          <a:srcRect l="12157" t="8311" r="7999"/>
          <a:stretch>
            <a:fillRect/>
          </a:stretch>
        </p:blipFill>
        <p:spPr bwMode="auto">
          <a:xfrm>
            <a:off x="7832758" y="173037"/>
            <a:ext cx="1158842" cy="6639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spTree>
    <p:extLst>
      <p:ext uri="{BB962C8B-B14F-4D97-AF65-F5344CB8AC3E}">
        <p14:creationId xmlns:p14="http://schemas.microsoft.com/office/powerpoint/2010/main" val="20747666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8.jpe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3" Type="http://schemas.openxmlformats.org/officeDocument/2006/relationships/image" Target="../media/image48.jpe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26.png"/><Relationship Id="rId8"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11" Type="http://schemas.openxmlformats.org/officeDocument/2006/relationships/image" Target="../media/image51.png"/><Relationship Id="rId12"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8.jpeg"/><Relationship Id="rId4" Type="http://schemas.openxmlformats.org/officeDocument/2006/relationships/image" Target="../media/image53.jpeg"/><Relationship Id="rId5" Type="http://schemas.openxmlformats.org/officeDocument/2006/relationships/image" Target="../media/image54.jpeg"/><Relationship Id="rId6" Type="http://schemas.openxmlformats.org/officeDocument/2006/relationships/image" Target="../media/image26.png"/><Relationship Id="rId7" Type="http://schemas.openxmlformats.org/officeDocument/2006/relationships/image" Target="../media/image55.jpeg"/><Relationship Id="rId8" Type="http://schemas.openxmlformats.org/officeDocument/2006/relationships/image" Target="../media/image56.emf"/><Relationship Id="rId9" Type="http://schemas.openxmlformats.org/officeDocument/2006/relationships/image" Target="../media/image52.png"/><Relationship Id="rId10" Type="http://schemas.openxmlformats.org/officeDocument/2006/relationships/image" Target="../media/image5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8.pn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62.jpeg"/><Relationship Id="rId5" Type="http://schemas.openxmlformats.org/officeDocument/2006/relationships/image" Target="../media/image63.jpeg"/><Relationship Id="rId6" Type="http://schemas.openxmlformats.org/officeDocument/2006/relationships/image" Target="../media/image64.jpeg"/><Relationship Id="rId7" Type="http://schemas.openxmlformats.org/officeDocument/2006/relationships/image" Target="../media/image65.jpeg"/><Relationship Id="rId8" Type="http://schemas.openxmlformats.org/officeDocument/2006/relationships/image" Target="../media/image66.jpeg"/><Relationship Id="rId9" Type="http://schemas.openxmlformats.org/officeDocument/2006/relationships/image" Target="../media/image26.png"/><Relationship Id="rId10" Type="http://schemas.openxmlformats.org/officeDocument/2006/relationships/image" Target="../media/image67.png"/><Relationship Id="rId11" Type="http://schemas.openxmlformats.org/officeDocument/2006/relationships/image" Target="../media/image68.emf"/><Relationship Id="rId1" Type="http://schemas.openxmlformats.org/officeDocument/2006/relationships/slideLayout" Target="../slideLayouts/slideLayout7.xml"/><Relationship Id="rId2" Type="http://schemas.openxmlformats.org/officeDocument/2006/relationships/image" Target="../media/image5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9.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26.png"/><Relationship Id="rId5"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g"/><Relationship Id="rId5" Type="http://schemas.openxmlformats.org/officeDocument/2006/relationships/image" Target="../media/image8.jpeg"/><Relationship Id="rId6" Type="http://schemas.openxmlformats.org/officeDocument/2006/relationships/image" Target="../media/image9.jpeg"/><Relationship Id="rId7" Type="http://schemas.openxmlformats.org/officeDocument/2006/relationships/image" Target="../media/image10.jpeg"/><Relationship Id="rId8" Type="http://schemas.openxmlformats.org/officeDocument/2006/relationships/image" Target="../media/image11.png"/><Relationship Id="rId1" Type="http://schemas.openxmlformats.org/officeDocument/2006/relationships/slideLayout" Target="../slideLayouts/slideLayout6.xml"/><Relationship Id="rId2" Type="http://schemas.openxmlformats.org/officeDocument/2006/relationships/image" Target="../media/image5.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jpeg"/><Relationship Id="rId3" Type="http://schemas.openxmlformats.org/officeDocument/2006/relationships/image" Target="../media/image7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25.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1" Type="http://schemas.openxmlformats.org/officeDocument/2006/relationships/image" Target="../media/image21.png"/><Relationship Id="rId12" Type="http://schemas.openxmlformats.org/officeDocument/2006/relationships/image" Target="../media/image22.png"/><Relationship Id="rId1" Type="http://schemas.openxmlformats.org/officeDocument/2006/relationships/slideLayout" Target="../slideLayouts/slideLayout6.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80.emf"/><Relationship Id="rId4" Type="http://schemas.openxmlformats.org/officeDocument/2006/relationships/image" Target="../media/image81.emf"/><Relationship Id="rId5" Type="http://schemas.openxmlformats.org/officeDocument/2006/relationships/image" Target="../media/image82.emf"/><Relationship Id="rId6" Type="http://schemas.openxmlformats.org/officeDocument/2006/relationships/image" Target="../media/image83.emf"/><Relationship Id="rId7" Type="http://schemas.openxmlformats.org/officeDocument/2006/relationships/image" Target="../media/image84.emf"/><Relationship Id="rId8" Type="http://schemas.openxmlformats.org/officeDocument/2006/relationships/image" Target="../media/image85.emf"/><Relationship Id="rId9" Type="http://schemas.openxmlformats.org/officeDocument/2006/relationships/image" Target="../media/image86.emf"/><Relationship Id="rId1" Type="http://schemas.openxmlformats.org/officeDocument/2006/relationships/slideLayout" Target="../slideLayouts/slideLayout6.xml"/><Relationship Id="rId2" Type="http://schemas.openxmlformats.org/officeDocument/2006/relationships/image" Target="../media/image79.emf"/></Relationships>
</file>

<file path=ppt/slides/_rels/slide31.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emf"/><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32.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emf"/><Relationship Id="rId5" Type="http://schemas.openxmlformats.org/officeDocument/2006/relationships/image" Target="../media/image92.emf"/><Relationship Id="rId6" Type="http://schemas.openxmlformats.org/officeDocument/2006/relationships/image" Target="../media/image93.emf"/><Relationship Id="rId1" Type="http://schemas.openxmlformats.org/officeDocument/2006/relationships/slideLayout" Target="../slideLayouts/slideLayout6.xml"/><Relationship Id="rId2" Type="http://schemas.openxmlformats.org/officeDocument/2006/relationships/image" Target="../media/image8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4.emf"/><Relationship Id="rId4" Type="http://schemas.openxmlformats.org/officeDocument/2006/relationships/image" Target="../media/image95.emf"/><Relationship Id="rId5" Type="http://schemas.openxmlformats.org/officeDocument/2006/relationships/image" Target="../media/image96.emf"/><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35.xml.rels><?xml version="1.0" encoding="UTF-8" standalone="yes"?>
<Relationships xmlns="http://schemas.openxmlformats.org/package/2006/relationships"><Relationship Id="rId3" Type="http://schemas.openxmlformats.org/officeDocument/2006/relationships/image" Target="../media/image97.emf"/><Relationship Id="rId4" Type="http://schemas.openxmlformats.org/officeDocument/2006/relationships/image" Target="../media/image98.emf"/><Relationship Id="rId5" Type="http://schemas.openxmlformats.org/officeDocument/2006/relationships/image" Target="../media/image99.emf"/><Relationship Id="rId6" Type="http://schemas.openxmlformats.org/officeDocument/2006/relationships/image" Target="../media/image100.emf"/><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36.xml.rels><?xml version="1.0" encoding="UTF-8" standalone="yes"?>
<Relationships xmlns="http://schemas.openxmlformats.org/package/2006/relationships"><Relationship Id="rId11" Type="http://schemas.openxmlformats.org/officeDocument/2006/relationships/image" Target="../media/image109.emf"/><Relationship Id="rId12" Type="http://schemas.openxmlformats.org/officeDocument/2006/relationships/image" Target="../media/image110.emf"/><Relationship Id="rId13" Type="http://schemas.openxmlformats.org/officeDocument/2006/relationships/image" Target="../media/image111.emf"/><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01.emf"/><Relationship Id="rId4" Type="http://schemas.openxmlformats.org/officeDocument/2006/relationships/image" Target="../media/image102.emf"/><Relationship Id="rId5" Type="http://schemas.openxmlformats.org/officeDocument/2006/relationships/image" Target="../media/image103.emf"/><Relationship Id="rId6" Type="http://schemas.openxmlformats.org/officeDocument/2006/relationships/image" Target="../media/image104.emf"/><Relationship Id="rId7" Type="http://schemas.openxmlformats.org/officeDocument/2006/relationships/image" Target="../media/image105.emf"/><Relationship Id="rId8" Type="http://schemas.openxmlformats.org/officeDocument/2006/relationships/image" Target="../media/image106.emf"/><Relationship Id="rId9" Type="http://schemas.openxmlformats.org/officeDocument/2006/relationships/image" Target="../media/image107.emf"/><Relationship Id="rId10" Type="http://schemas.openxmlformats.org/officeDocument/2006/relationships/image" Target="../media/image108.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2.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3.emf"/><Relationship Id="rId3" Type="http://schemas.openxmlformats.org/officeDocument/2006/relationships/image" Target="../media/image114.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5.png"/></Relationships>
</file>

<file path=ppt/slides/_rels/slide4.xml.rels><?xml version="1.0" encoding="UTF-8" standalone="yes"?>
<Relationships xmlns="http://schemas.openxmlformats.org/package/2006/relationships"><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3.png"/><Relationship Id="rId4" Type="http://schemas.openxmlformats.org/officeDocument/2006/relationships/image" Target="../media/image1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image" Target="../media/image27.png"/></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117.png"/><Relationship Id="rId1" Type="http://schemas.openxmlformats.org/officeDocument/2006/relationships/slideLayout" Target="../slideLayouts/slideLayout2.xml"/><Relationship Id="rId2" Type="http://schemas.openxmlformats.org/officeDocument/2006/relationships/image" Target="../media/image11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9.png"/><Relationship Id="rId3" Type="http://schemas.microsoft.com/office/2007/relationships/hdphoto" Target="../media/hdphoto2.wdp"/></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120.png"/><Relationship Id="rId5" Type="http://schemas.openxmlformats.org/officeDocument/2006/relationships/image" Target="../media/image121.png"/><Relationship Id="rId6" Type="http://schemas.openxmlformats.org/officeDocument/2006/relationships/image" Target="../media/image122.png"/><Relationship Id="rId7" Type="http://schemas.openxmlformats.org/officeDocument/2006/relationships/image" Target="../media/image123.png"/><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4.png"/><Relationship Id="rId3" Type="http://schemas.openxmlformats.org/officeDocument/2006/relationships/image" Target="../media/image125.emf"/></Relationships>
</file>

<file path=ppt/slides/_rels/slide46.xml.rels><?xml version="1.0" encoding="UTF-8" standalone="yes"?>
<Relationships xmlns="http://schemas.openxmlformats.org/package/2006/relationships"><Relationship Id="rId3" Type="http://schemas.openxmlformats.org/officeDocument/2006/relationships/image" Target="../media/image127.png"/><Relationship Id="rId4" Type="http://schemas.openxmlformats.org/officeDocument/2006/relationships/image" Target="../media/image128.png"/><Relationship Id="rId5" Type="http://schemas.openxmlformats.org/officeDocument/2006/relationships/image" Target="../media/image129.png"/><Relationship Id="rId6" Type="http://schemas.openxmlformats.org/officeDocument/2006/relationships/image" Target="../media/image130.png"/><Relationship Id="rId7" Type="http://schemas.openxmlformats.org/officeDocument/2006/relationships/image" Target="../media/image131.png"/><Relationship Id="rId1" Type="http://schemas.openxmlformats.org/officeDocument/2006/relationships/slideLayout" Target="../slideLayouts/slideLayout6.xml"/><Relationship Id="rId2" Type="http://schemas.openxmlformats.org/officeDocument/2006/relationships/image" Target="../media/image126.png"/></Relationships>
</file>

<file path=ppt/slides/_rels/slide5.xml.rels><?xml version="1.0" encoding="UTF-8" standalone="yes"?>
<Relationships xmlns="http://schemas.openxmlformats.org/package/2006/relationships"><Relationship Id="rId11" Type="http://schemas.openxmlformats.org/officeDocument/2006/relationships/image" Target="../media/image36.png"/><Relationship Id="rId12" Type="http://schemas.openxmlformats.org/officeDocument/2006/relationships/image" Target="../media/image37.png"/><Relationship Id="rId13" Type="http://schemas.openxmlformats.org/officeDocument/2006/relationships/image" Target="../media/image38.png"/><Relationship Id="rId14" Type="http://schemas.openxmlformats.org/officeDocument/2006/relationships/image" Target="../media/image39.png"/><Relationship Id="rId15" Type="http://schemas.openxmlformats.org/officeDocument/2006/relationships/image" Target="../media/image40.png"/><Relationship Id="rId16" Type="http://schemas.openxmlformats.org/officeDocument/2006/relationships/image" Target="../media/image41.png"/><Relationship Id="rId17"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0" Type="http://schemas.openxmlformats.org/officeDocument/2006/relationships/image" Target="../media/image26.png"/></Relationships>
</file>

<file path=ppt/slides/_rels/slide6.xml.rels><?xml version="1.0" encoding="UTF-8" standalone="yes"?>
<Relationships xmlns="http://schemas.openxmlformats.org/package/2006/relationships"><Relationship Id="rId11" Type="http://schemas.openxmlformats.org/officeDocument/2006/relationships/image" Target="../media/image18.png"/><Relationship Id="rId12" Type="http://schemas.openxmlformats.org/officeDocument/2006/relationships/image" Target="../media/image27.png"/><Relationship Id="rId13"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3.png"/><Relationship Id="rId4" Type="http://schemas.openxmlformats.org/officeDocument/2006/relationships/image" Target="../media/image1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17.png"/><Relationship Id="rId9" Type="http://schemas.openxmlformats.org/officeDocument/2006/relationships/image" Target="../media/image21.png"/><Relationship Id="rId10"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230.png"/><Relationship Id="rId5" Type="http://schemas.openxmlformats.org/officeDocument/2006/relationships/image" Target="../media/image46.png"/><Relationship Id="rId6" Type="http://schemas.openxmlformats.org/officeDocument/2006/relationships/image" Target="../media/image47.png"/><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619" y="2009377"/>
            <a:ext cx="9015381" cy="1591074"/>
          </a:xfrm>
        </p:spPr>
        <p:txBody>
          <a:bodyPr>
            <a:normAutofit/>
          </a:bodyPr>
          <a:lstStyle/>
          <a:p>
            <a:r>
              <a:rPr lang="en-US" sz="3600" dirty="0" smtClean="0"/>
              <a:t>Compressive tracking in mm wave </a:t>
            </a:r>
            <a:r>
              <a:rPr lang="en-US" sz="3600" dirty="0" err="1" smtClean="0"/>
              <a:t>picocells</a:t>
            </a:r>
            <a:endParaRPr lang="en-US" sz="3600" dirty="0"/>
          </a:p>
        </p:txBody>
      </p:sp>
      <p:sp>
        <p:nvSpPr>
          <p:cNvPr id="3" name="Subtitle 2"/>
          <p:cNvSpPr>
            <a:spLocks noGrp="1"/>
          </p:cNvSpPr>
          <p:nvPr>
            <p:ph type="subTitle" idx="1"/>
          </p:nvPr>
        </p:nvSpPr>
        <p:spPr>
          <a:xfrm>
            <a:off x="1356987" y="3465095"/>
            <a:ext cx="6400800" cy="1752600"/>
          </a:xfrm>
        </p:spPr>
        <p:txBody>
          <a:bodyPr>
            <a:normAutofit fontScale="92500"/>
          </a:bodyPr>
          <a:lstStyle/>
          <a:p>
            <a:r>
              <a:rPr lang="en-US" dirty="0" smtClean="0"/>
              <a:t>Upamanyu Madhow</a:t>
            </a:r>
          </a:p>
          <a:p>
            <a:r>
              <a:rPr lang="en-US" dirty="0" smtClean="0"/>
              <a:t>ECE Department</a:t>
            </a:r>
          </a:p>
          <a:p>
            <a:r>
              <a:rPr lang="en-US" dirty="0" smtClean="0"/>
              <a:t>University of California, Santa Barbara</a:t>
            </a:r>
            <a:endParaRPr lang="en-US" dirty="0"/>
          </a:p>
        </p:txBody>
      </p:sp>
      <p:pic>
        <p:nvPicPr>
          <p:cNvPr id="4" name="Picture 5"/>
          <p:cNvPicPr>
            <a:picLocks noChangeAspect="1" noChangeArrowheads="1"/>
          </p:cNvPicPr>
          <p:nvPr/>
        </p:nvPicPr>
        <p:blipFill>
          <a:blip r:embed="rId2"/>
          <a:srcRect/>
          <a:stretch>
            <a:fillRect/>
          </a:stretch>
        </p:blipFill>
        <p:spPr bwMode="auto">
          <a:xfrm>
            <a:off x="785487" y="5640485"/>
            <a:ext cx="1143000" cy="1125538"/>
          </a:xfrm>
          <a:prstGeom prst="rect">
            <a:avLst/>
          </a:prstGeom>
          <a:solidFill>
            <a:srgbClr val="FFFFFF"/>
          </a:solidFill>
          <a:ln w="9525">
            <a:noFill/>
            <a:round/>
            <a:headEnd/>
            <a:tailEnd/>
          </a:ln>
        </p:spPr>
      </p:pic>
      <p:pic>
        <p:nvPicPr>
          <p:cNvPr id="6" name="Picture 8" descr="sonic_logo.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4343818" y="5924549"/>
            <a:ext cx="865855" cy="7204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347285" y="5945550"/>
            <a:ext cx="821004" cy="5154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spTree>
    <p:extLst>
      <p:ext uri="{BB962C8B-B14F-4D97-AF65-F5344CB8AC3E}">
        <p14:creationId xmlns:p14="http://schemas.microsoft.com/office/powerpoint/2010/main" val="20623101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endParaRPr lang="en-US" dirty="0" smtClean="0"/>
          </a:p>
          <a:p>
            <a:r>
              <a:rPr lang="en-US" dirty="0" smtClean="0">
                <a:solidFill>
                  <a:schemeClr val="tx1">
                    <a:lumMod val="50000"/>
                    <a:lumOff val="50000"/>
                  </a:schemeClr>
                </a:solidFill>
              </a:rPr>
              <a:t>Motivation and Background </a:t>
            </a:r>
          </a:p>
          <a:p>
            <a:pPr lvl="1"/>
            <a:r>
              <a:rPr lang="en-US" dirty="0" smtClean="0">
                <a:solidFill>
                  <a:schemeClr val="tx1">
                    <a:lumMod val="50000"/>
                    <a:lumOff val="50000"/>
                  </a:schemeClr>
                </a:solidFill>
              </a:rPr>
              <a:t>There is a huge capacity at </a:t>
            </a:r>
            <a:r>
              <a:rPr lang="en-US" dirty="0" err="1" smtClean="0">
                <a:solidFill>
                  <a:schemeClr val="tx1">
                    <a:lumMod val="50000"/>
                    <a:lumOff val="50000"/>
                  </a:schemeClr>
                </a:solidFill>
              </a:rPr>
              <a:t>mmwave</a:t>
            </a:r>
            <a:r>
              <a:rPr lang="en-US" dirty="0" smtClean="0">
                <a:solidFill>
                  <a:schemeClr val="tx1">
                    <a:lumMod val="50000"/>
                    <a:lumOff val="50000"/>
                  </a:schemeClr>
                </a:solidFill>
              </a:rPr>
              <a:t> band</a:t>
            </a:r>
          </a:p>
          <a:p>
            <a:endParaRPr lang="en-US" dirty="0" smtClean="0"/>
          </a:p>
          <a:p>
            <a:r>
              <a:rPr lang="en-US" dirty="0" smtClean="0"/>
              <a:t>Path tracking is the key bottleneck</a:t>
            </a:r>
          </a:p>
          <a:p>
            <a:pPr lvl="1"/>
            <a:r>
              <a:rPr lang="en-US" dirty="0" smtClean="0"/>
              <a:t>Shortcomings of conventional approaches</a:t>
            </a:r>
          </a:p>
          <a:p>
            <a:pPr lvl="1"/>
            <a:r>
              <a:rPr lang="en-US" dirty="0" smtClean="0"/>
              <a:t>Compressive estimation a promising alternative</a:t>
            </a:r>
          </a:p>
          <a:p>
            <a:endParaRPr lang="en-US" dirty="0" smtClean="0">
              <a:solidFill>
                <a:srgbClr val="FF0000"/>
              </a:solidFill>
            </a:endParaRPr>
          </a:p>
          <a:p>
            <a:r>
              <a:rPr lang="en-US" dirty="0" err="1" smtClean="0"/>
              <a:t>Noncoherent</a:t>
            </a:r>
            <a:r>
              <a:rPr lang="en-US" dirty="0" smtClean="0"/>
              <a:t> compressive estimation</a:t>
            </a:r>
          </a:p>
          <a:p>
            <a:pPr lvl="1"/>
            <a:r>
              <a:rPr lang="en-US" dirty="0" smtClean="0"/>
              <a:t>Works with off-the-shelf hardware</a:t>
            </a:r>
          </a:p>
          <a:p>
            <a:endParaRPr lang="en-US" dirty="0" smtClean="0"/>
          </a:p>
          <a:p>
            <a:r>
              <a:rPr lang="en-US" dirty="0" smtClean="0"/>
              <a:t>Evaluation on 60 GHz </a:t>
            </a:r>
            <a:r>
              <a:rPr lang="en-US" dirty="0" err="1" smtClean="0"/>
              <a:t>testbed</a:t>
            </a:r>
            <a:r>
              <a:rPr lang="en-US" dirty="0" smtClean="0"/>
              <a:t> and simulations</a:t>
            </a:r>
          </a:p>
        </p:txBody>
      </p:sp>
      <p:sp>
        <p:nvSpPr>
          <p:cNvPr id="4" name="Slide Number Placeholder 3"/>
          <p:cNvSpPr>
            <a:spLocks noGrp="1"/>
          </p:cNvSpPr>
          <p:nvPr>
            <p:ph type="sldNum" sz="quarter" idx="12"/>
          </p:nvPr>
        </p:nvSpPr>
        <p:spPr/>
        <p:txBody>
          <a:bodyPr/>
          <a:lstStyle/>
          <a:p>
            <a:fld id="{027B3961-5221-4EF1-8A5C-E73CD8CACA20}" type="slidenum">
              <a:rPr lang="en-US" smtClean="0"/>
              <a:t>10</a:t>
            </a:fld>
            <a:endParaRPr lang="en-US"/>
          </a:p>
        </p:txBody>
      </p:sp>
    </p:spTree>
    <p:extLst>
      <p:ext uri="{BB962C8B-B14F-4D97-AF65-F5344CB8AC3E}">
        <p14:creationId xmlns:p14="http://schemas.microsoft.com/office/powerpoint/2010/main" val="8984026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eam.pdf"/>
          <p:cNvPicPr>
            <a:picLocks noChangeAspect="1"/>
          </p:cNvPicPr>
          <p:nvPr/>
        </p:nvPicPr>
        <p:blipFill>
          <a:blip r:embed="rId3">
            <a:extLst>
              <a:ext uri="{28A0092B-C50C-407E-A947-70E740481C1C}">
                <a14:useLocalDpi xmlns:a14="http://schemas.microsoft.com/office/drawing/2010/main"/>
              </a:ext>
            </a:extLst>
          </a:blip>
          <a:stretch>
            <a:fillRect/>
          </a:stretch>
        </p:blipFill>
        <p:spPr>
          <a:xfrm rot="13861470">
            <a:off x="3371861" y="2685504"/>
            <a:ext cx="1617684" cy="1896595"/>
          </a:xfrm>
          <a:prstGeom prst="rect">
            <a:avLst/>
          </a:prstGeom>
        </p:spPr>
      </p:pic>
      <p:pic>
        <p:nvPicPr>
          <p:cNvPr id="28" name="Picture 27" descr="beam.pdf"/>
          <p:cNvPicPr>
            <a:picLocks noChangeAspect="1"/>
          </p:cNvPicPr>
          <p:nvPr/>
        </p:nvPicPr>
        <p:blipFill>
          <a:blip r:embed="rId3">
            <a:extLst>
              <a:ext uri="{28A0092B-C50C-407E-A947-70E740481C1C}">
                <a14:useLocalDpi xmlns:a14="http://schemas.microsoft.com/office/drawing/2010/main"/>
              </a:ext>
            </a:extLst>
          </a:blip>
          <a:stretch>
            <a:fillRect/>
          </a:stretch>
        </p:blipFill>
        <p:spPr>
          <a:xfrm rot="16439682">
            <a:off x="2998954" y="3676445"/>
            <a:ext cx="1336929" cy="1567434"/>
          </a:xfrm>
          <a:prstGeom prst="rect">
            <a:avLst/>
          </a:prstGeom>
        </p:spPr>
      </p:pic>
      <p:sp>
        <p:nvSpPr>
          <p:cNvPr id="2" name="Title 1"/>
          <p:cNvSpPr>
            <a:spLocks noGrp="1"/>
          </p:cNvSpPr>
          <p:nvPr>
            <p:ph type="title"/>
          </p:nvPr>
        </p:nvSpPr>
        <p:spPr/>
        <p:txBody>
          <a:bodyPr>
            <a:normAutofit fontScale="90000"/>
          </a:bodyPr>
          <a:lstStyle/>
          <a:p>
            <a:r>
              <a:rPr lang="en-US" dirty="0" smtClean="0"/>
              <a:t>Conventional direction finding techniques</a:t>
            </a:r>
            <a:endParaRPr lang="en-US" dirty="0"/>
          </a:p>
        </p:txBody>
      </p:sp>
      <p:sp>
        <p:nvSpPr>
          <p:cNvPr id="3" name="Content Placeholder 2"/>
          <p:cNvSpPr>
            <a:spLocks noGrp="1"/>
          </p:cNvSpPr>
          <p:nvPr>
            <p:ph idx="1"/>
          </p:nvPr>
        </p:nvSpPr>
        <p:spPr>
          <a:xfrm>
            <a:off x="381000" y="1447800"/>
            <a:ext cx="8229600" cy="4876800"/>
          </a:xfrm>
        </p:spPr>
        <p:txBody>
          <a:bodyPr/>
          <a:lstStyle/>
          <a:p>
            <a:r>
              <a:rPr lang="en-US" dirty="0" smtClean="0"/>
              <a:t>Exhaustive scanning</a:t>
            </a:r>
            <a:r>
              <a:rPr lang="en-US" dirty="0"/>
              <a:t>	</a:t>
            </a:r>
            <a:r>
              <a:rPr lang="en-US" dirty="0" smtClean="0"/>
              <a:t>		</a:t>
            </a:r>
          </a:p>
          <a:p>
            <a:pPr marL="0" indent="0">
              <a:buNone/>
            </a:pPr>
            <a:endParaRPr lang="en-US" dirty="0"/>
          </a:p>
          <a:p>
            <a:pPr marL="0" indent="0">
              <a:buNone/>
            </a:pPr>
            <a:endParaRPr lang="en-US" dirty="0" smtClean="0"/>
          </a:p>
          <a:p>
            <a:pPr marL="0" indent="0">
              <a:buNone/>
            </a:pPr>
            <a:r>
              <a:rPr lang="en-US" dirty="0"/>
              <a:t>	</a:t>
            </a:r>
            <a:r>
              <a:rPr lang="en-US" dirty="0" smtClean="0"/>
              <a:t>		</a:t>
            </a:r>
          </a:p>
        </p:txBody>
      </p:sp>
      <p:sp>
        <p:nvSpPr>
          <p:cNvPr id="5" name="Slide Number Placeholder 4"/>
          <p:cNvSpPr>
            <a:spLocks noGrp="1"/>
          </p:cNvSpPr>
          <p:nvPr>
            <p:ph type="sldNum" sz="quarter" idx="12"/>
          </p:nvPr>
        </p:nvSpPr>
        <p:spPr/>
        <p:txBody>
          <a:bodyPr/>
          <a:lstStyle/>
          <a:p>
            <a:fld id="{027B3961-5221-4EF1-8A5C-E73CD8CACA20}" type="slidenum">
              <a:rPr lang="en-US" smtClean="0"/>
              <a:t>11</a:t>
            </a:fld>
            <a:endParaRPr lang="en-US"/>
          </a:p>
        </p:txBody>
      </p:sp>
      <p:pic>
        <p:nvPicPr>
          <p:cNvPr id="73" name="Picture 72"/>
          <p:cNvPicPr>
            <a:picLocks noChangeAspect="1"/>
          </p:cNvPicPr>
          <p:nvPr/>
        </p:nvPicPr>
        <p:blipFill rotWithShape="1">
          <a:blip r:embed="rId4" cstate="email">
            <a:extLst>
              <a:ext uri="{28A0092B-C50C-407E-A947-70E740481C1C}">
                <a14:useLocalDpi xmlns:a14="http://schemas.microsoft.com/office/drawing/2010/main"/>
              </a:ext>
            </a:extLst>
          </a:blip>
          <a:srcRect l="-2786"/>
          <a:stretch/>
        </p:blipFill>
        <p:spPr>
          <a:xfrm rot="15368571">
            <a:off x="3227558" y="3347422"/>
            <a:ext cx="1523743" cy="1765999"/>
          </a:xfrm>
          <a:prstGeom prst="rect">
            <a:avLst/>
          </a:prstGeom>
        </p:spPr>
      </p:pic>
      <p:grpSp>
        <p:nvGrpSpPr>
          <p:cNvPr id="15" name="Group 14"/>
          <p:cNvGrpSpPr/>
          <p:nvPr/>
        </p:nvGrpSpPr>
        <p:grpSpPr>
          <a:xfrm>
            <a:off x="1676400" y="3124200"/>
            <a:ext cx="1172332" cy="2294923"/>
            <a:chOff x="7538388" y="1727634"/>
            <a:chExt cx="1028844" cy="1958756"/>
          </a:xfrm>
        </p:grpSpPr>
        <p:pic>
          <p:nvPicPr>
            <p:cNvPr id="16" name="Picture 1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538388" y="2143125"/>
              <a:ext cx="1028844" cy="1543265"/>
            </a:xfrm>
            <a:prstGeom prst="rect">
              <a:avLst/>
            </a:prstGeom>
          </p:spPr>
        </p:pic>
        <p:pic>
          <p:nvPicPr>
            <p:cNvPr id="17" name="Picture 1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581661" y="1727634"/>
              <a:ext cx="985571" cy="687800"/>
            </a:xfrm>
            <a:prstGeom prst="rect">
              <a:avLst/>
            </a:prstGeom>
          </p:spPr>
        </p:pic>
      </p:grpSp>
      <p:pic>
        <p:nvPicPr>
          <p:cNvPr id="21" name="Picture 20"/>
          <p:cNvPicPr>
            <a:picLocks noChangeAspect="1"/>
          </p:cNvPicPr>
          <p:nvPr/>
        </p:nvPicPr>
        <p:blipFill rotWithShape="1">
          <a:blip r:embed="rId7" cstate="email">
            <a:extLst>
              <a:ext uri="{28A0092B-C50C-407E-A947-70E740481C1C}">
                <a14:useLocalDpi xmlns:a14="http://schemas.microsoft.com/office/drawing/2010/main"/>
              </a:ext>
            </a:extLst>
          </a:blip>
          <a:srcRect b="-2806"/>
          <a:stretch/>
        </p:blipFill>
        <p:spPr>
          <a:xfrm>
            <a:off x="4343400" y="5000625"/>
            <a:ext cx="485774" cy="638175"/>
          </a:xfrm>
          <a:prstGeom prst="rect">
            <a:avLst/>
          </a:prstGeom>
        </p:spPr>
      </p:pic>
      <p:pic>
        <p:nvPicPr>
          <p:cNvPr id="29" name="Picture 28"/>
          <p:cNvPicPr>
            <a:picLocks noChangeAspect="1"/>
          </p:cNvPicPr>
          <p:nvPr/>
        </p:nvPicPr>
        <p:blipFill rotWithShape="1">
          <a:blip r:embed="rId4" cstate="email">
            <a:extLst>
              <a:ext uri="{28A0092B-C50C-407E-A947-70E740481C1C}">
                <a14:useLocalDpi xmlns:a14="http://schemas.microsoft.com/office/drawing/2010/main"/>
              </a:ext>
            </a:extLst>
          </a:blip>
          <a:srcRect l="-2786"/>
          <a:stretch/>
        </p:blipFill>
        <p:spPr>
          <a:xfrm rot="11905962">
            <a:off x="3169825" y="2000806"/>
            <a:ext cx="1523743" cy="1765999"/>
          </a:xfrm>
          <a:prstGeom prst="rect">
            <a:avLst/>
          </a:prstGeom>
        </p:spPr>
      </p:pic>
      <p:pic>
        <p:nvPicPr>
          <p:cNvPr id="72" name="Picture 71"/>
          <p:cNvPicPr>
            <a:picLocks noChangeAspect="1"/>
          </p:cNvPicPr>
          <p:nvPr/>
        </p:nvPicPr>
        <p:blipFill rotWithShape="1">
          <a:blip r:embed="rId4" cstate="email">
            <a:extLst>
              <a:ext uri="{28A0092B-C50C-407E-A947-70E740481C1C}">
                <a14:useLocalDpi xmlns:a14="http://schemas.microsoft.com/office/drawing/2010/main"/>
              </a:ext>
            </a:extLst>
          </a:blip>
          <a:srcRect l="-2786"/>
          <a:stretch/>
        </p:blipFill>
        <p:spPr>
          <a:xfrm rot="14711838">
            <a:off x="3450977" y="3084192"/>
            <a:ext cx="1523743" cy="1765999"/>
          </a:xfrm>
          <a:prstGeom prst="rect">
            <a:avLst/>
          </a:prstGeom>
        </p:spPr>
      </p:pic>
      <p:pic>
        <p:nvPicPr>
          <p:cNvPr id="69" name="Picture 68"/>
          <p:cNvPicPr>
            <a:picLocks noChangeAspect="1"/>
          </p:cNvPicPr>
          <p:nvPr/>
        </p:nvPicPr>
        <p:blipFill rotWithShape="1">
          <a:blip r:embed="rId4" cstate="email">
            <a:extLst>
              <a:ext uri="{28A0092B-C50C-407E-A947-70E740481C1C}">
                <a14:useLocalDpi xmlns:a14="http://schemas.microsoft.com/office/drawing/2010/main"/>
              </a:ext>
            </a:extLst>
          </a:blip>
          <a:srcRect l="-2786"/>
          <a:stretch/>
        </p:blipFill>
        <p:spPr>
          <a:xfrm rot="12497110">
            <a:off x="3406606" y="2160591"/>
            <a:ext cx="1523743" cy="1765999"/>
          </a:xfrm>
          <a:prstGeom prst="rect">
            <a:avLst/>
          </a:prstGeom>
        </p:spPr>
      </p:pic>
      <p:pic>
        <p:nvPicPr>
          <p:cNvPr id="25" name="Picture 24"/>
          <p:cNvPicPr>
            <a:picLocks noChangeAspect="1"/>
          </p:cNvPicPr>
          <p:nvPr/>
        </p:nvPicPr>
        <p:blipFill rotWithShape="1">
          <a:blip r:embed="rId7" cstate="email">
            <a:extLst>
              <a:ext uri="{28A0092B-C50C-407E-A947-70E740481C1C}">
                <a14:useLocalDpi xmlns:a14="http://schemas.microsoft.com/office/drawing/2010/main"/>
              </a:ext>
            </a:extLst>
          </a:blip>
          <a:srcRect b="-2806"/>
          <a:stretch/>
        </p:blipFill>
        <p:spPr>
          <a:xfrm>
            <a:off x="5457826" y="3400425"/>
            <a:ext cx="485774" cy="638175"/>
          </a:xfrm>
          <a:prstGeom prst="rect">
            <a:avLst/>
          </a:prstGeom>
        </p:spPr>
      </p:pic>
      <p:pic>
        <p:nvPicPr>
          <p:cNvPr id="70" name="Picture 69"/>
          <p:cNvPicPr>
            <a:picLocks noChangeAspect="1"/>
          </p:cNvPicPr>
          <p:nvPr/>
        </p:nvPicPr>
        <p:blipFill rotWithShape="1">
          <a:blip r:embed="rId4" cstate="email">
            <a:extLst>
              <a:ext uri="{28A0092B-C50C-407E-A947-70E740481C1C}">
                <a14:useLocalDpi xmlns:a14="http://schemas.microsoft.com/office/drawing/2010/main"/>
              </a:ext>
            </a:extLst>
          </a:blip>
          <a:srcRect l="-2786"/>
          <a:stretch/>
        </p:blipFill>
        <p:spPr>
          <a:xfrm rot="13130945">
            <a:off x="3509555" y="2416182"/>
            <a:ext cx="1523743" cy="1765999"/>
          </a:xfrm>
          <a:prstGeom prst="rect">
            <a:avLst/>
          </a:prstGeom>
        </p:spPr>
      </p:pic>
    </p:spTree>
    <p:extLst>
      <p:ext uri="{BB962C8B-B14F-4D97-AF65-F5344CB8AC3E}">
        <p14:creationId xmlns:p14="http://schemas.microsoft.com/office/powerpoint/2010/main" val="20505587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
                                          </p:stCondLst>
                                        </p:cTn>
                                        <p:tgtEl>
                                          <p:spTgt spid="29"/>
                                        </p:tgtEl>
                                        <p:attrNameLst>
                                          <p:attrName>style.visibility</p:attrName>
                                        </p:attrNameLst>
                                      </p:cBhvr>
                                      <p:to>
                                        <p:strVal val="visible"/>
                                      </p:to>
                                    </p:set>
                                  </p:childTnLst>
                                </p:cTn>
                              </p:par>
                            </p:childTnLst>
                          </p:cTn>
                        </p:par>
                        <p:par>
                          <p:cTn id="7" fill="hold">
                            <p:stCondLst>
                              <p:cond delay="10"/>
                            </p:stCondLst>
                            <p:childTnLst>
                              <p:par>
                                <p:cTn id="8" presetID="22" presetClass="exit" presetSubtype="4" fill="hold" nodeType="afterEffect">
                                  <p:stCondLst>
                                    <p:cond delay="0"/>
                                  </p:stCondLst>
                                  <p:childTnLst>
                                    <p:animEffect transition="out" filter="wipe(down)">
                                      <p:cBhvr>
                                        <p:cTn id="9" dur="500"/>
                                        <p:tgtEl>
                                          <p:spTgt spid="29"/>
                                        </p:tgtEl>
                                      </p:cBhvr>
                                    </p:animEffect>
                                    <p:set>
                                      <p:cBhvr>
                                        <p:cTn id="10" dur="1" fill="hold">
                                          <p:stCondLst>
                                            <p:cond delay="499"/>
                                          </p:stCondLst>
                                        </p:cTn>
                                        <p:tgtEl>
                                          <p:spTgt spid="29"/>
                                        </p:tgtEl>
                                        <p:attrNameLst>
                                          <p:attrName>style.visibility</p:attrName>
                                        </p:attrNameLst>
                                      </p:cBhvr>
                                      <p:to>
                                        <p:strVal val="hidden"/>
                                      </p:to>
                                    </p:set>
                                  </p:childTnLst>
                                </p:cTn>
                              </p:par>
                            </p:childTnLst>
                          </p:cTn>
                        </p:par>
                        <p:par>
                          <p:cTn id="11" fill="hold">
                            <p:stCondLst>
                              <p:cond delay="510"/>
                            </p:stCondLst>
                            <p:childTnLst>
                              <p:par>
                                <p:cTn id="12" presetID="1" presetClass="entr" presetSubtype="0" fill="hold" nodeType="afterEffect">
                                  <p:stCondLst>
                                    <p:cond delay="0"/>
                                  </p:stCondLst>
                                  <p:childTnLst>
                                    <p:set>
                                      <p:cBhvr>
                                        <p:cTn id="13" dur="1" fill="hold">
                                          <p:stCondLst>
                                            <p:cond delay="0"/>
                                          </p:stCondLst>
                                        </p:cTn>
                                        <p:tgtEl>
                                          <p:spTgt spid="69"/>
                                        </p:tgtEl>
                                        <p:attrNameLst>
                                          <p:attrName>style.visibility</p:attrName>
                                        </p:attrNameLst>
                                      </p:cBhvr>
                                      <p:to>
                                        <p:strVal val="visible"/>
                                      </p:to>
                                    </p:set>
                                  </p:childTnLst>
                                </p:cTn>
                              </p:par>
                            </p:childTnLst>
                          </p:cTn>
                        </p:par>
                        <p:par>
                          <p:cTn id="14" fill="hold">
                            <p:stCondLst>
                              <p:cond delay="510"/>
                            </p:stCondLst>
                            <p:childTnLst>
                              <p:par>
                                <p:cTn id="15" presetID="22" presetClass="exit" presetSubtype="4" fill="hold" nodeType="afterEffect">
                                  <p:stCondLst>
                                    <p:cond delay="0"/>
                                  </p:stCondLst>
                                  <p:childTnLst>
                                    <p:animEffect transition="out" filter="wipe(down)">
                                      <p:cBhvr>
                                        <p:cTn id="16" dur="500"/>
                                        <p:tgtEl>
                                          <p:spTgt spid="69"/>
                                        </p:tgtEl>
                                      </p:cBhvr>
                                    </p:animEffect>
                                    <p:set>
                                      <p:cBhvr>
                                        <p:cTn id="17" dur="1" fill="hold">
                                          <p:stCondLst>
                                            <p:cond delay="499"/>
                                          </p:stCondLst>
                                        </p:cTn>
                                        <p:tgtEl>
                                          <p:spTgt spid="69"/>
                                        </p:tgtEl>
                                        <p:attrNameLst>
                                          <p:attrName>style.visibility</p:attrName>
                                        </p:attrNameLst>
                                      </p:cBhvr>
                                      <p:to>
                                        <p:strVal val="hidden"/>
                                      </p:to>
                                    </p:set>
                                  </p:childTnLst>
                                </p:cTn>
                              </p:par>
                            </p:childTnLst>
                          </p:cTn>
                        </p:par>
                        <p:par>
                          <p:cTn id="18" fill="hold">
                            <p:stCondLst>
                              <p:cond delay="1010"/>
                            </p:stCondLst>
                            <p:childTnLst>
                              <p:par>
                                <p:cTn id="19" presetID="1" presetClass="entr" presetSubtype="0" fill="hold" nodeType="afterEffect">
                                  <p:stCondLst>
                                    <p:cond delay="100"/>
                                  </p:stCondLst>
                                  <p:childTnLst>
                                    <p:set>
                                      <p:cBhvr>
                                        <p:cTn id="20" dur="1" fill="hold">
                                          <p:stCondLst>
                                            <p:cond delay="0"/>
                                          </p:stCondLst>
                                        </p:cTn>
                                        <p:tgtEl>
                                          <p:spTgt spid="70"/>
                                        </p:tgtEl>
                                        <p:attrNameLst>
                                          <p:attrName>style.visibility</p:attrName>
                                        </p:attrNameLst>
                                      </p:cBhvr>
                                      <p:to>
                                        <p:strVal val="visible"/>
                                      </p:to>
                                    </p:set>
                                  </p:childTnLst>
                                </p:cTn>
                              </p:par>
                            </p:childTnLst>
                          </p:cTn>
                        </p:par>
                        <p:par>
                          <p:cTn id="21" fill="hold">
                            <p:stCondLst>
                              <p:cond delay="1110"/>
                            </p:stCondLst>
                            <p:childTnLst>
                              <p:par>
                                <p:cTn id="22" presetID="22" presetClass="exit" presetSubtype="4" fill="hold" nodeType="afterEffect">
                                  <p:stCondLst>
                                    <p:cond delay="0"/>
                                  </p:stCondLst>
                                  <p:childTnLst>
                                    <p:animEffect transition="out" filter="wipe(down)">
                                      <p:cBhvr>
                                        <p:cTn id="23" dur="500"/>
                                        <p:tgtEl>
                                          <p:spTgt spid="70"/>
                                        </p:tgtEl>
                                      </p:cBhvr>
                                    </p:animEffect>
                                    <p:set>
                                      <p:cBhvr>
                                        <p:cTn id="24" dur="1" fill="hold">
                                          <p:stCondLst>
                                            <p:cond delay="499"/>
                                          </p:stCondLst>
                                        </p:cTn>
                                        <p:tgtEl>
                                          <p:spTgt spid="70"/>
                                        </p:tgtEl>
                                        <p:attrNameLst>
                                          <p:attrName>style.visibility</p:attrName>
                                        </p:attrNameLst>
                                      </p:cBhvr>
                                      <p:to>
                                        <p:strVal val="hidden"/>
                                      </p:to>
                                    </p:set>
                                  </p:childTnLst>
                                </p:cTn>
                              </p:par>
                            </p:childTnLst>
                          </p:cTn>
                        </p:par>
                        <p:par>
                          <p:cTn id="25" fill="hold">
                            <p:stCondLst>
                              <p:cond delay="1610"/>
                            </p:stCondLst>
                            <p:childTnLst>
                              <p:par>
                                <p:cTn id="26" presetID="1" presetClass="entr" presetSubtype="0"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childTnLst>
                                </p:cTn>
                              </p:par>
                              <p:par>
                                <p:cTn id="28" presetID="9" presetClass="exit" presetSubtype="0" fill="hold" nodeType="withEffect">
                                  <p:stCondLst>
                                    <p:cond delay="0"/>
                                  </p:stCondLst>
                                  <p:childTnLst>
                                    <p:animEffect transition="out" filter="dissolve">
                                      <p:cBhvr>
                                        <p:cTn id="29" dur="500"/>
                                        <p:tgtEl>
                                          <p:spTgt spid="4"/>
                                        </p:tgtEl>
                                      </p:cBhvr>
                                    </p:animEffect>
                                    <p:set>
                                      <p:cBhvr>
                                        <p:cTn id="30" dur="1" fill="hold">
                                          <p:stCondLst>
                                            <p:cond delay="499"/>
                                          </p:stCondLst>
                                        </p:cTn>
                                        <p:tgtEl>
                                          <p:spTgt spid="4"/>
                                        </p:tgtEl>
                                        <p:attrNameLst>
                                          <p:attrName>style.visibility</p:attrName>
                                        </p:attrNameLst>
                                      </p:cBhvr>
                                      <p:to>
                                        <p:strVal val="hidden"/>
                                      </p:to>
                                    </p:set>
                                  </p:childTnLst>
                                </p:cTn>
                              </p:par>
                            </p:childTnLst>
                          </p:cTn>
                        </p:par>
                        <p:par>
                          <p:cTn id="31" fill="hold">
                            <p:stCondLst>
                              <p:cond delay="2110"/>
                            </p:stCondLst>
                            <p:childTnLst>
                              <p:par>
                                <p:cTn id="32" presetID="1" presetClass="entr" presetSubtype="0" fill="hold" nodeType="afterEffect">
                                  <p:stCondLst>
                                    <p:cond delay="0"/>
                                  </p:stCondLst>
                                  <p:childTnLst>
                                    <p:set>
                                      <p:cBhvr>
                                        <p:cTn id="33" dur="1" fill="hold">
                                          <p:stCondLst>
                                            <p:cond delay="0"/>
                                          </p:stCondLst>
                                        </p:cTn>
                                        <p:tgtEl>
                                          <p:spTgt spid="72"/>
                                        </p:tgtEl>
                                        <p:attrNameLst>
                                          <p:attrName>style.visibility</p:attrName>
                                        </p:attrNameLst>
                                      </p:cBhvr>
                                      <p:to>
                                        <p:strVal val="visible"/>
                                      </p:to>
                                    </p:set>
                                  </p:childTnLst>
                                </p:cTn>
                              </p:par>
                            </p:childTnLst>
                          </p:cTn>
                        </p:par>
                        <p:par>
                          <p:cTn id="34" fill="hold">
                            <p:stCondLst>
                              <p:cond delay="2110"/>
                            </p:stCondLst>
                            <p:childTnLst>
                              <p:par>
                                <p:cTn id="35" presetID="22" presetClass="exit" presetSubtype="4" fill="hold" nodeType="afterEffect">
                                  <p:stCondLst>
                                    <p:cond delay="0"/>
                                  </p:stCondLst>
                                  <p:childTnLst>
                                    <p:animEffect transition="out" filter="wipe(down)">
                                      <p:cBhvr>
                                        <p:cTn id="36" dur="500"/>
                                        <p:tgtEl>
                                          <p:spTgt spid="72"/>
                                        </p:tgtEl>
                                      </p:cBhvr>
                                    </p:animEffect>
                                    <p:set>
                                      <p:cBhvr>
                                        <p:cTn id="37" dur="1" fill="hold">
                                          <p:stCondLst>
                                            <p:cond delay="499"/>
                                          </p:stCondLst>
                                        </p:cTn>
                                        <p:tgtEl>
                                          <p:spTgt spid="72"/>
                                        </p:tgtEl>
                                        <p:attrNameLst>
                                          <p:attrName>style.visibility</p:attrName>
                                        </p:attrNameLst>
                                      </p:cBhvr>
                                      <p:to>
                                        <p:strVal val="hidden"/>
                                      </p:to>
                                    </p:set>
                                  </p:childTnLst>
                                </p:cTn>
                              </p:par>
                            </p:childTnLst>
                          </p:cTn>
                        </p:par>
                        <p:par>
                          <p:cTn id="38" fill="hold">
                            <p:stCondLst>
                              <p:cond delay="2610"/>
                            </p:stCondLst>
                            <p:childTnLst>
                              <p:par>
                                <p:cTn id="39" presetID="1" presetClass="entr" presetSubtype="0" fill="hold" nodeType="afterEffect">
                                  <p:stCondLst>
                                    <p:cond delay="0"/>
                                  </p:stCondLst>
                                  <p:childTnLst>
                                    <p:set>
                                      <p:cBhvr>
                                        <p:cTn id="40" dur="1" fill="hold">
                                          <p:stCondLst>
                                            <p:cond delay="0"/>
                                          </p:stCondLst>
                                        </p:cTn>
                                        <p:tgtEl>
                                          <p:spTgt spid="73"/>
                                        </p:tgtEl>
                                        <p:attrNameLst>
                                          <p:attrName>style.visibility</p:attrName>
                                        </p:attrNameLst>
                                      </p:cBhvr>
                                      <p:to>
                                        <p:strVal val="visible"/>
                                      </p:to>
                                    </p:set>
                                  </p:childTnLst>
                                </p:cTn>
                              </p:par>
                            </p:childTnLst>
                          </p:cTn>
                        </p:par>
                        <p:par>
                          <p:cTn id="41" fill="hold">
                            <p:stCondLst>
                              <p:cond delay="2610"/>
                            </p:stCondLst>
                            <p:childTnLst>
                              <p:par>
                                <p:cTn id="42" presetID="22" presetClass="exit" presetSubtype="4" fill="hold" nodeType="afterEffect">
                                  <p:stCondLst>
                                    <p:cond delay="0"/>
                                  </p:stCondLst>
                                  <p:childTnLst>
                                    <p:animEffect transition="out" filter="wipe(down)">
                                      <p:cBhvr>
                                        <p:cTn id="43" dur="500"/>
                                        <p:tgtEl>
                                          <p:spTgt spid="73"/>
                                        </p:tgtEl>
                                      </p:cBhvr>
                                    </p:animEffect>
                                    <p:set>
                                      <p:cBhvr>
                                        <p:cTn id="44" dur="1" fill="hold">
                                          <p:stCondLst>
                                            <p:cond delay="499"/>
                                          </p:stCondLst>
                                        </p:cTn>
                                        <p:tgtEl>
                                          <p:spTgt spid="73"/>
                                        </p:tgtEl>
                                        <p:attrNameLst>
                                          <p:attrName>style.visibility</p:attrName>
                                        </p:attrNameLst>
                                      </p:cBhvr>
                                      <p:to>
                                        <p:strVal val="hidden"/>
                                      </p:to>
                                    </p:set>
                                  </p:childTnLst>
                                </p:cTn>
                              </p:par>
                            </p:childTnLst>
                          </p:cTn>
                        </p:par>
                        <p:par>
                          <p:cTn id="45" fill="hold">
                            <p:stCondLst>
                              <p:cond delay="3110"/>
                            </p:stCondLst>
                            <p:childTnLst>
                              <p:par>
                                <p:cTn id="46" presetID="1" presetClass="entr" presetSubtype="0" fill="hold" nodeType="afterEffect">
                                  <p:stCondLst>
                                    <p:cond delay="0"/>
                                  </p:stCondLst>
                                  <p:childTnLst>
                                    <p:set>
                                      <p:cBhvr>
                                        <p:cTn id="47" dur="1" fill="hold">
                                          <p:stCondLst>
                                            <p:cond delay="0"/>
                                          </p:stCondLst>
                                        </p:cTn>
                                        <p:tgtEl>
                                          <p:spTgt spid="28"/>
                                        </p:tgtEl>
                                        <p:attrNameLst>
                                          <p:attrName>style.visibility</p:attrName>
                                        </p:attrNameLst>
                                      </p:cBhvr>
                                      <p:to>
                                        <p:strVal val="visible"/>
                                      </p:to>
                                    </p:set>
                                  </p:childTnLst>
                                </p:cTn>
                              </p:par>
                              <p:par>
                                <p:cTn id="48" presetID="9" presetClass="exit" presetSubtype="0" fill="hold" nodeType="withEffect">
                                  <p:stCondLst>
                                    <p:cond delay="0"/>
                                  </p:stCondLst>
                                  <p:childTnLst>
                                    <p:animEffect transition="out" filter="dissolve">
                                      <p:cBhvr>
                                        <p:cTn id="49" dur="500"/>
                                        <p:tgtEl>
                                          <p:spTgt spid="28"/>
                                        </p:tgtEl>
                                      </p:cBhvr>
                                    </p:animEffect>
                                    <p:set>
                                      <p:cBhvr>
                                        <p:cTn id="50"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eam.pdf"/>
          <p:cNvPicPr>
            <a:picLocks noChangeAspect="1"/>
          </p:cNvPicPr>
          <p:nvPr/>
        </p:nvPicPr>
        <p:blipFill>
          <a:blip r:embed="rId3">
            <a:extLst>
              <a:ext uri="{28A0092B-C50C-407E-A947-70E740481C1C}">
                <a14:useLocalDpi xmlns:a14="http://schemas.microsoft.com/office/drawing/2010/main"/>
              </a:ext>
            </a:extLst>
          </a:blip>
          <a:stretch>
            <a:fillRect/>
          </a:stretch>
        </p:blipFill>
        <p:spPr>
          <a:xfrm rot="13861470">
            <a:off x="3371861" y="2480493"/>
            <a:ext cx="1617684" cy="1896595"/>
          </a:xfrm>
          <a:prstGeom prst="rect">
            <a:avLst/>
          </a:prstGeom>
        </p:spPr>
      </p:pic>
      <p:pic>
        <p:nvPicPr>
          <p:cNvPr id="28" name="Picture 27" descr="beam.pdf"/>
          <p:cNvPicPr>
            <a:picLocks noChangeAspect="1"/>
          </p:cNvPicPr>
          <p:nvPr/>
        </p:nvPicPr>
        <p:blipFill>
          <a:blip r:embed="rId3">
            <a:extLst>
              <a:ext uri="{28A0092B-C50C-407E-A947-70E740481C1C}">
                <a14:useLocalDpi xmlns:a14="http://schemas.microsoft.com/office/drawing/2010/main"/>
              </a:ext>
            </a:extLst>
          </a:blip>
          <a:stretch>
            <a:fillRect/>
          </a:stretch>
        </p:blipFill>
        <p:spPr>
          <a:xfrm rot="16439682">
            <a:off x="2998954" y="3471434"/>
            <a:ext cx="1336929" cy="1567434"/>
          </a:xfrm>
          <a:prstGeom prst="rect">
            <a:avLst/>
          </a:prstGeom>
        </p:spPr>
      </p:pic>
      <p:sp>
        <p:nvSpPr>
          <p:cNvPr id="2" name="Title 1"/>
          <p:cNvSpPr>
            <a:spLocks noGrp="1"/>
          </p:cNvSpPr>
          <p:nvPr>
            <p:ph type="title"/>
          </p:nvPr>
        </p:nvSpPr>
        <p:spPr/>
        <p:txBody>
          <a:bodyPr>
            <a:normAutofit fontScale="90000"/>
          </a:bodyPr>
          <a:lstStyle/>
          <a:p>
            <a:r>
              <a:rPr lang="en-US" dirty="0" smtClean="0"/>
              <a:t>Conventional direction finding techniques</a:t>
            </a:r>
            <a:endParaRPr lang="en-US" dirty="0"/>
          </a:p>
        </p:txBody>
      </p:sp>
      <p:sp>
        <p:nvSpPr>
          <p:cNvPr id="3" name="Content Placeholder 2"/>
          <p:cNvSpPr>
            <a:spLocks noGrp="1"/>
          </p:cNvSpPr>
          <p:nvPr>
            <p:ph idx="1"/>
          </p:nvPr>
        </p:nvSpPr>
        <p:spPr>
          <a:xfrm>
            <a:off x="381000" y="1447800"/>
            <a:ext cx="8229600" cy="4876800"/>
          </a:xfrm>
        </p:spPr>
        <p:txBody>
          <a:bodyPr/>
          <a:lstStyle/>
          <a:p>
            <a:r>
              <a:rPr lang="en-US" dirty="0" smtClean="0"/>
              <a:t>Exhaustive </a:t>
            </a:r>
            <a:r>
              <a:rPr lang="en-US" dirty="0"/>
              <a:t>scanning</a:t>
            </a:r>
            <a:r>
              <a:rPr lang="en-US" dirty="0" smtClean="0"/>
              <a:t>		</a:t>
            </a:r>
          </a:p>
          <a:p>
            <a:pPr marL="0" indent="0">
              <a:buNone/>
            </a:pPr>
            <a:endParaRPr lang="en-US" dirty="0"/>
          </a:p>
          <a:p>
            <a:pPr marL="0" indent="0">
              <a:buNone/>
            </a:pPr>
            <a:endParaRPr lang="en-US" dirty="0" smtClean="0"/>
          </a:p>
          <a:p>
            <a:pPr marL="0" indent="0">
              <a:buNone/>
            </a:pPr>
            <a:r>
              <a:rPr lang="en-US" dirty="0"/>
              <a:t>	</a:t>
            </a:r>
            <a:r>
              <a:rPr lang="en-US" dirty="0" smtClean="0"/>
              <a:t>		</a:t>
            </a:r>
          </a:p>
        </p:txBody>
      </p:sp>
      <p:sp>
        <p:nvSpPr>
          <p:cNvPr id="5" name="Slide Number Placeholder 4"/>
          <p:cNvSpPr>
            <a:spLocks noGrp="1"/>
          </p:cNvSpPr>
          <p:nvPr>
            <p:ph type="sldNum" sz="quarter" idx="12"/>
          </p:nvPr>
        </p:nvSpPr>
        <p:spPr/>
        <p:txBody>
          <a:bodyPr/>
          <a:lstStyle/>
          <a:p>
            <a:fld id="{027B3961-5221-4EF1-8A5C-E73CD8CACA20}" type="slidenum">
              <a:rPr lang="en-US" smtClean="0"/>
              <a:t>12</a:t>
            </a:fld>
            <a:endParaRPr lang="en-US"/>
          </a:p>
        </p:txBody>
      </p:sp>
      <p:pic>
        <p:nvPicPr>
          <p:cNvPr id="73" name="Picture 72"/>
          <p:cNvPicPr>
            <a:picLocks noChangeAspect="1"/>
          </p:cNvPicPr>
          <p:nvPr/>
        </p:nvPicPr>
        <p:blipFill rotWithShape="1">
          <a:blip r:embed="rId4" cstate="email">
            <a:extLst>
              <a:ext uri="{28A0092B-C50C-407E-A947-70E740481C1C}">
                <a14:useLocalDpi xmlns:a14="http://schemas.microsoft.com/office/drawing/2010/main"/>
              </a:ext>
            </a:extLst>
          </a:blip>
          <a:srcRect l="-2786"/>
          <a:stretch/>
        </p:blipFill>
        <p:spPr>
          <a:xfrm rot="15368571">
            <a:off x="3227558" y="3142411"/>
            <a:ext cx="1523743" cy="1765999"/>
          </a:xfrm>
          <a:prstGeom prst="rect">
            <a:avLst/>
          </a:prstGeom>
        </p:spPr>
      </p:pic>
      <p:grpSp>
        <p:nvGrpSpPr>
          <p:cNvPr id="15" name="Group 14"/>
          <p:cNvGrpSpPr/>
          <p:nvPr/>
        </p:nvGrpSpPr>
        <p:grpSpPr>
          <a:xfrm>
            <a:off x="1676400" y="2919189"/>
            <a:ext cx="1172332" cy="2294923"/>
            <a:chOff x="7538388" y="1727634"/>
            <a:chExt cx="1028844" cy="1958756"/>
          </a:xfrm>
        </p:grpSpPr>
        <p:pic>
          <p:nvPicPr>
            <p:cNvPr id="16" name="Picture 1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538388" y="2143125"/>
              <a:ext cx="1028844" cy="1543265"/>
            </a:xfrm>
            <a:prstGeom prst="rect">
              <a:avLst/>
            </a:prstGeom>
          </p:spPr>
        </p:pic>
        <p:pic>
          <p:nvPicPr>
            <p:cNvPr id="17" name="Picture 1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581661" y="1727634"/>
              <a:ext cx="985571" cy="687800"/>
            </a:xfrm>
            <a:prstGeom prst="rect">
              <a:avLst/>
            </a:prstGeom>
          </p:spPr>
        </p:pic>
      </p:grpSp>
      <p:pic>
        <p:nvPicPr>
          <p:cNvPr id="21" name="Picture 20"/>
          <p:cNvPicPr>
            <a:picLocks noChangeAspect="1"/>
          </p:cNvPicPr>
          <p:nvPr/>
        </p:nvPicPr>
        <p:blipFill rotWithShape="1">
          <a:blip r:embed="rId7" cstate="email">
            <a:extLst>
              <a:ext uri="{28A0092B-C50C-407E-A947-70E740481C1C}">
                <a14:useLocalDpi xmlns:a14="http://schemas.microsoft.com/office/drawing/2010/main"/>
              </a:ext>
            </a:extLst>
          </a:blip>
          <a:srcRect b="-2806"/>
          <a:stretch/>
        </p:blipFill>
        <p:spPr>
          <a:xfrm>
            <a:off x="4343400" y="4795614"/>
            <a:ext cx="485774" cy="638175"/>
          </a:xfrm>
          <a:prstGeom prst="rect">
            <a:avLst/>
          </a:prstGeom>
        </p:spPr>
      </p:pic>
      <p:pic>
        <p:nvPicPr>
          <p:cNvPr id="29" name="Picture 28"/>
          <p:cNvPicPr>
            <a:picLocks noChangeAspect="1"/>
          </p:cNvPicPr>
          <p:nvPr/>
        </p:nvPicPr>
        <p:blipFill rotWithShape="1">
          <a:blip r:embed="rId4" cstate="email">
            <a:extLst>
              <a:ext uri="{28A0092B-C50C-407E-A947-70E740481C1C}">
                <a14:useLocalDpi xmlns:a14="http://schemas.microsoft.com/office/drawing/2010/main"/>
              </a:ext>
            </a:extLst>
          </a:blip>
          <a:srcRect l="-2786"/>
          <a:stretch/>
        </p:blipFill>
        <p:spPr>
          <a:xfrm rot="11905962">
            <a:off x="3169825" y="1795795"/>
            <a:ext cx="1523743" cy="1765999"/>
          </a:xfrm>
          <a:prstGeom prst="rect">
            <a:avLst/>
          </a:prstGeom>
        </p:spPr>
      </p:pic>
      <p:pic>
        <p:nvPicPr>
          <p:cNvPr id="72" name="Picture 71"/>
          <p:cNvPicPr>
            <a:picLocks noChangeAspect="1"/>
          </p:cNvPicPr>
          <p:nvPr/>
        </p:nvPicPr>
        <p:blipFill rotWithShape="1">
          <a:blip r:embed="rId4" cstate="email">
            <a:extLst>
              <a:ext uri="{28A0092B-C50C-407E-A947-70E740481C1C}">
                <a14:useLocalDpi xmlns:a14="http://schemas.microsoft.com/office/drawing/2010/main"/>
              </a:ext>
            </a:extLst>
          </a:blip>
          <a:srcRect l="-2786"/>
          <a:stretch/>
        </p:blipFill>
        <p:spPr>
          <a:xfrm rot="14711838">
            <a:off x="3450977" y="2879181"/>
            <a:ext cx="1523743" cy="1765999"/>
          </a:xfrm>
          <a:prstGeom prst="rect">
            <a:avLst/>
          </a:prstGeom>
        </p:spPr>
      </p:pic>
      <p:pic>
        <p:nvPicPr>
          <p:cNvPr id="69" name="Picture 68"/>
          <p:cNvPicPr>
            <a:picLocks noChangeAspect="1"/>
          </p:cNvPicPr>
          <p:nvPr/>
        </p:nvPicPr>
        <p:blipFill rotWithShape="1">
          <a:blip r:embed="rId4" cstate="email">
            <a:extLst>
              <a:ext uri="{28A0092B-C50C-407E-A947-70E740481C1C}">
                <a14:useLocalDpi xmlns:a14="http://schemas.microsoft.com/office/drawing/2010/main"/>
              </a:ext>
            </a:extLst>
          </a:blip>
          <a:srcRect l="-2786"/>
          <a:stretch/>
        </p:blipFill>
        <p:spPr>
          <a:xfrm rot="12497110">
            <a:off x="3406606" y="1955580"/>
            <a:ext cx="1523743" cy="1765999"/>
          </a:xfrm>
          <a:prstGeom prst="rect">
            <a:avLst/>
          </a:prstGeom>
        </p:spPr>
      </p:pic>
      <p:pic>
        <p:nvPicPr>
          <p:cNvPr id="25" name="Picture 24"/>
          <p:cNvPicPr>
            <a:picLocks noChangeAspect="1"/>
          </p:cNvPicPr>
          <p:nvPr/>
        </p:nvPicPr>
        <p:blipFill rotWithShape="1">
          <a:blip r:embed="rId7" cstate="email">
            <a:extLst>
              <a:ext uri="{28A0092B-C50C-407E-A947-70E740481C1C}">
                <a14:useLocalDpi xmlns:a14="http://schemas.microsoft.com/office/drawing/2010/main"/>
              </a:ext>
            </a:extLst>
          </a:blip>
          <a:srcRect b="-2806"/>
          <a:stretch/>
        </p:blipFill>
        <p:spPr>
          <a:xfrm>
            <a:off x="5457826" y="3195414"/>
            <a:ext cx="485774" cy="638175"/>
          </a:xfrm>
          <a:prstGeom prst="rect">
            <a:avLst/>
          </a:prstGeom>
        </p:spPr>
      </p:pic>
      <p:pic>
        <p:nvPicPr>
          <p:cNvPr id="70" name="Picture 69"/>
          <p:cNvPicPr>
            <a:picLocks noChangeAspect="1"/>
          </p:cNvPicPr>
          <p:nvPr/>
        </p:nvPicPr>
        <p:blipFill rotWithShape="1">
          <a:blip r:embed="rId4" cstate="email">
            <a:extLst>
              <a:ext uri="{28A0092B-C50C-407E-A947-70E740481C1C}">
                <a14:useLocalDpi xmlns:a14="http://schemas.microsoft.com/office/drawing/2010/main"/>
              </a:ext>
            </a:extLst>
          </a:blip>
          <a:srcRect l="-2786"/>
          <a:stretch/>
        </p:blipFill>
        <p:spPr>
          <a:xfrm rot="13130945">
            <a:off x="3509555" y="2211171"/>
            <a:ext cx="1523743" cy="1765999"/>
          </a:xfrm>
          <a:prstGeom prst="rect">
            <a:avLst/>
          </a:prstGeom>
        </p:spPr>
      </p:pic>
      <p:pic>
        <p:nvPicPr>
          <p:cNvPr id="37" name="Picture 5" descr="C:\Users\Maryam\AppData\Local\Microsoft\Windows\INetCache\IE\G83KRE9S\500px-RedX.svg[1].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276600" y="5662389"/>
            <a:ext cx="532285" cy="532285"/>
          </a:xfrm>
          <a:prstGeom prst="rect">
            <a:avLst/>
          </a:prstGeom>
          <a:noFill/>
          <a:extLst>
            <a:ext uri="{909E8E84-426E-40dd-AFC4-6F175D3DCCD1}">
              <a14:hiddenFill xmlns:a14="http://schemas.microsoft.com/office/drawing/2010/main" xmlns="">
                <a:solidFill>
                  <a:srgbClr val="FFFFFF"/>
                </a:solidFill>
              </a14:hiddenFill>
            </a:ext>
          </a:extLst>
        </p:spPr>
      </p:pic>
      <p:sp>
        <p:nvSpPr>
          <p:cNvPr id="38" name="TextBox 37"/>
          <p:cNvSpPr txBox="1"/>
          <p:nvPr/>
        </p:nvSpPr>
        <p:spPr>
          <a:xfrm>
            <a:off x="3774752" y="5662389"/>
            <a:ext cx="4317896" cy="369332"/>
          </a:xfrm>
          <a:prstGeom prst="rect">
            <a:avLst/>
          </a:prstGeom>
          <a:noFill/>
        </p:spPr>
        <p:txBody>
          <a:bodyPr wrap="none" rtlCol="0">
            <a:spAutoFit/>
          </a:bodyPr>
          <a:lstStyle/>
          <a:p>
            <a:r>
              <a:rPr lang="en-US" b="1" dirty="0" smtClean="0"/>
              <a:t>Does not scale well with # of antennas ( N )</a:t>
            </a:r>
            <a:endParaRPr lang="en-US" b="1" dirty="0"/>
          </a:p>
        </p:txBody>
      </p:sp>
      <p:cxnSp>
        <p:nvCxnSpPr>
          <p:cNvPr id="19" name="Straight Connector 18"/>
          <p:cNvCxnSpPr/>
          <p:nvPr/>
        </p:nvCxnSpPr>
        <p:spPr>
          <a:xfrm flipH="1">
            <a:off x="2438400" y="5509989"/>
            <a:ext cx="2134126" cy="0"/>
          </a:xfrm>
          <a:prstGeom prst="line">
            <a:avLst/>
          </a:prstGeom>
          <a:ln w="57150" cmpd="sng">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flipV="1">
            <a:off x="2209800" y="5128989"/>
            <a:ext cx="229126" cy="381000"/>
          </a:xfrm>
          <a:prstGeom prst="straightConnector1">
            <a:avLst/>
          </a:prstGeom>
          <a:ln w="57150" cmpd="sng">
            <a:solidFill>
              <a:schemeClr val="tx2">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2454377" y="5128989"/>
            <a:ext cx="1737149" cy="369332"/>
          </a:xfrm>
          <a:prstGeom prst="rect">
            <a:avLst/>
          </a:prstGeom>
          <a:noFill/>
        </p:spPr>
        <p:txBody>
          <a:bodyPr wrap="none" rtlCol="0">
            <a:spAutoFit/>
          </a:bodyPr>
          <a:lstStyle/>
          <a:p>
            <a:r>
              <a:rPr lang="en-US" dirty="0" smtClean="0">
                <a:solidFill>
                  <a:schemeClr val="tx2">
                    <a:lumMod val="50000"/>
                  </a:schemeClr>
                </a:solidFill>
              </a:rPr>
              <a:t>Feedback RSS</a:t>
            </a:r>
            <a:endParaRPr lang="en-US" dirty="0">
              <a:solidFill>
                <a:schemeClr val="tx2">
                  <a:lumMod val="50000"/>
                </a:schemeClr>
              </a:solidFill>
            </a:endParaRPr>
          </a:p>
        </p:txBody>
      </p:sp>
    </p:spTree>
    <p:extLst>
      <p:ext uri="{BB962C8B-B14F-4D97-AF65-F5344CB8AC3E}">
        <p14:creationId xmlns:p14="http://schemas.microsoft.com/office/powerpoint/2010/main" val="1235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beam.pdf"/>
          <p:cNvPicPr>
            <a:picLocks noChangeAspect="1"/>
          </p:cNvPicPr>
          <p:nvPr/>
        </p:nvPicPr>
        <p:blipFill>
          <a:blip r:embed="rId3">
            <a:extLst>
              <a:ext uri="{28A0092B-C50C-407E-A947-70E740481C1C}">
                <a14:useLocalDpi xmlns:a14="http://schemas.microsoft.com/office/drawing/2010/main"/>
              </a:ext>
            </a:extLst>
          </a:blip>
          <a:stretch>
            <a:fillRect/>
          </a:stretch>
        </p:blipFill>
        <p:spPr>
          <a:xfrm rot="17031598">
            <a:off x="1022959" y="3471610"/>
            <a:ext cx="2379829" cy="2790145"/>
          </a:xfrm>
          <a:prstGeom prst="rect">
            <a:avLst/>
          </a:prstGeom>
        </p:spPr>
      </p:pic>
      <p:sp>
        <p:nvSpPr>
          <p:cNvPr id="2" name="Title 1"/>
          <p:cNvSpPr>
            <a:spLocks noGrp="1"/>
          </p:cNvSpPr>
          <p:nvPr>
            <p:ph type="title"/>
          </p:nvPr>
        </p:nvSpPr>
        <p:spPr/>
        <p:txBody>
          <a:bodyPr>
            <a:normAutofit fontScale="90000"/>
          </a:bodyPr>
          <a:lstStyle/>
          <a:p>
            <a:r>
              <a:rPr lang="en-US" dirty="0" smtClean="0"/>
              <a:t>Conventional direction finding techniques</a:t>
            </a:r>
            <a:endParaRPr lang="en-US" dirty="0"/>
          </a:p>
        </p:txBody>
      </p:sp>
      <p:sp>
        <p:nvSpPr>
          <p:cNvPr id="5" name="Slide Number Placeholder 4"/>
          <p:cNvSpPr>
            <a:spLocks noGrp="1"/>
          </p:cNvSpPr>
          <p:nvPr>
            <p:ph type="sldNum" sz="quarter" idx="12"/>
          </p:nvPr>
        </p:nvSpPr>
        <p:spPr/>
        <p:txBody>
          <a:bodyPr/>
          <a:lstStyle/>
          <a:p>
            <a:fld id="{027B3961-5221-4EF1-8A5C-E73CD8CACA20}" type="slidenum">
              <a:rPr lang="en-US" smtClean="0"/>
              <a:t>13</a:t>
            </a:fld>
            <a:endParaRPr lang="en-US"/>
          </a:p>
        </p:txBody>
      </p:sp>
      <p:pic>
        <p:nvPicPr>
          <p:cNvPr id="44" name="Picture 43" descr="drawing.pdf"/>
          <p:cNvPicPr>
            <a:picLocks noChangeAspect="1"/>
          </p:cNvPicPr>
          <p:nvPr/>
        </p:nvPicPr>
        <p:blipFill>
          <a:blip r:embed="rId4">
            <a:extLst>
              <a:ext uri="{28A0092B-C50C-407E-A947-70E740481C1C}">
                <a14:useLocalDpi xmlns:a14="http://schemas.microsoft.com/office/drawing/2010/main"/>
              </a:ext>
            </a:extLst>
          </a:blip>
          <a:stretch>
            <a:fillRect/>
          </a:stretch>
        </p:blipFill>
        <p:spPr>
          <a:xfrm rot="21188511">
            <a:off x="1391080" y="3321901"/>
            <a:ext cx="2400300" cy="3022600"/>
          </a:xfrm>
          <a:prstGeom prst="rect">
            <a:avLst/>
          </a:prstGeom>
        </p:spPr>
      </p:pic>
      <p:pic>
        <p:nvPicPr>
          <p:cNvPr id="4" name="Picture 3" descr="drawing.pdf"/>
          <p:cNvPicPr>
            <a:picLocks noChangeAspect="1"/>
          </p:cNvPicPr>
          <p:nvPr/>
        </p:nvPicPr>
        <p:blipFill>
          <a:blip r:embed="rId5">
            <a:extLst>
              <a:ext uri="{28A0092B-C50C-407E-A947-70E740481C1C}">
                <a14:useLocalDpi xmlns:a14="http://schemas.microsoft.com/office/drawing/2010/main"/>
              </a:ext>
            </a:extLst>
          </a:blip>
          <a:stretch>
            <a:fillRect/>
          </a:stretch>
        </p:blipFill>
        <p:spPr>
          <a:xfrm rot="17696315" flipH="1">
            <a:off x="2116673" y="1600099"/>
            <a:ext cx="2152639" cy="2848309"/>
          </a:xfrm>
          <a:prstGeom prst="rect">
            <a:avLst/>
          </a:prstGeom>
        </p:spPr>
      </p:pic>
      <p:pic>
        <p:nvPicPr>
          <p:cNvPr id="21" name="Picture 20"/>
          <p:cNvPicPr>
            <a:picLocks noChangeAspect="1"/>
          </p:cNvPicPr>
          <p:nvPr/>
        </p:nvPicPr>
        <p:blipFill rotWithShape="1">
          <a:blip r:embed="rId6" cstate="email">
            <a:extLst>
              <a:ext uri="{28A0092B-C50C-407E-A947-70E740481C1C}">
                <a14:useLocalDpi xmlns:a14="http://schemas.microsoft.com/office/drawing/2010/main"/>
              </a:ext>
            </a:extLst>
          </a:blip>
          <a:srcRect b="-2806"/>
          <a:stretch/>
        </p:blipFill>
        <p:spPr>
          <a:xfrm>
            <a:off x="2971800" y="6296025"/>
            <a:ext cx="485774" cy="638175"/>
          </a:xfrm>
          <a:prstGeom prst="rect">
            <a:avLst/>
          </a:prstGeom>
        </p:spPr>
      </p:pic>
      <p:pic>
        <p:nvPicPr>
          <p:cNvPr id="14" name="Picture 13" descr="drawing2.pdf"/>
          <p:cNvPicPr>
            <a:picLocks noChangeAspect="1"/>
          </p:cNvPicPr>
          <p:nvPr/>
        </p:nvPicPr>
        <p:blipFill>
          <a:blip r:embed="rId7">
            <a:extLst>
              <a:ext uri="{28A0092B-C50C-407E-A947-70E740481C1C}">
                <a14:useLocalDpi xmlns:a14="http://schemas.microsoft.com/office/drawing/2010/main"/>
              </a:ext>
            </a:extLst>
          </a:blip>
          <a:stretch>
            <a:fillRect/>
          </a:stretch>
        </p:blipFill>
        <p:spPr>
          <a:xfrm rot="16377430">
            <a:off x="1779738" y="3235759"/>
            <a:ext cx="2019300" cy="2743200"/>
          </a:xfrm>
          <a:prstGeom prst="rect">
            <a:avLst/>
          </a:prstGeom>
        </p:spPr>
      </p:pic>
      <p:pic>
        <p:nvPicPr>
          <p:cNvPr id="20" name="Picture 19" descr="drawing2.pdf"/>
          <p:cNvPicPr>
            <a:picLocks noChangeAspect="1"/>
          </p:cNvPicPr>
          <p:nvPr/>
        </p:nvPicPr>
        <p:blipFill>
          <a:blip r:embed="rId8">
            <a:extLst>
              <a:ext uri="{28A0092B-C50C-407E-A947-70E740481C1C}">
                <a14:useLocalDpi xmlns:a14="http://schemas.microsoft.com/office/drawing/2010/main"/>
              </a:ext>
            </a:extLst>
          </a:blip>
          <a:stretch>
            <a:fillRect/>
          </a:stretch>
        </p:blipFill>
        <p:spPr>
          <a:xfrm rot="17208369">
            <a:off x="1128692" y="3666096"/>
            <a:ext cx="2019300" cy="2743200"/>
          </a:xfrm>
          <a:prstGeom prst="rect">
            <a:avLst/>
          </a:prstGeom>
        </p:spPr>
      </p:pic>
      <p:pic>
        <p:nvPicPr>
          <p:cNvPr id="40" name="Picture 5" descr="C:\Users\Maryam\AppData\Local\Microsoft\Windows\INetCache\IE\G83KRE9S\500px-RedX.svg[1].pn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267200" y="3430115"/>
            <a:ext cx="532285" cy="532285"/>
          </a:xfrm>
          <a:prstGeom prst="rect">
            <a:avLst/>
          </a:prstGeom>
          <a:noFill/>
          <a:extLst>
            <a:ext uri="{909E8E84-426E-40dd-AFC4-6F175D3DCCD1}">
              <a14:hiddenFill xmlns:a14="http://schemas.microsoft.com/office/drawing/2010/main" xmlns="">
                <a:solidFill>
                  <a:srgbClr val="FFFFFF"/>
                </a:solidFill>
              </a14:hiddenFill>
            </a:ext>
          </a:extLst>
        </p:spPr>
      </p:pic>
      <p:pic>
        <p:nvPicPr>
          <p:cNvPr id="41" name="Picture 5" descr="C:\Users\Maryam\AppData\Local\Microsoft\Windows\INetCache\IE\G83KRE9S\500px-RedX.svg[1].pn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267200" y="3962400"/>
            <a:ext cx="532285" cy="532285"/>
          </a:xfrm>
          <a:prstGeom prst="rect">
            <a:avLst/>
          </a:prstGeom>
          <a:noFill/>
          <a:extLst>
            <a:ext uri="{909E8E84-426E-40dd-AFC4-6F175D3DCCD1}">
              <a14:hiddenFill xmlns:a14="http://schemas.microsoft.com/office/drawing/2010/main" xmlns="">
                <a:solidFill>
                  <a:srgbClr val="FFFFFF"/>
                </a:solidFill>
              </a14:hiddenFill>
            </a:ext>
          </a:extLst>
        </p:spPr>
      </p:pic>
      <p:pic>
        <p:nvPicPr>
          <p:cNvPr id="42" name="Picture 5" descr="C:\Users\Maryam\AppData\Local\Microsoft\Windows\INetCache\IE\G83KRE9S\500px-RedX.svg[1].pn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267200" y="4496915"/>
            <a:ext cx="532285" cy="532285"/>
          </a:xfrm>
          <a:prstGeom prst="rect">
            <a:avLst/>
          </a:prstGeom>
          <a:noFill/>
          <a:extLst>
            <a:ext uri="{909E8E84-426E-40dd-AFC4-6F175D3DCCD1}">
              <a14:hiddenFill xmlns:a14="http://schemas.microsoft.com/office/drawing/2010/main" xmlns="">
                <a:solidFill>
                  <a:srgbClr val="FFFFFF"/>
                </a:solidFill>
              </a14:hiddenFill>
            </a:ext>
          </a:extLst>
        </p:spPr>
      </p:pic>
      <p:sp>
        <p:nvSpPr>
          <p:cNvPr id="45" name="TextBox 44"/>
          <p:cNvSpPr txBox="1"/>
          <p:nvPr/>
        </p:nvSpPr>
        <p:spPr>
          <a:xfrm>
            <a:off x="4713094" y="3440668"/>
            <a:ext cx="4583306" cy="369332"/>
          </a:xfrm>
          <a:prstGeom prst="rect">
            <a:avLst/>
          </a:prstGeom>
          <a:noFill/>
        </p:spPr>
        <p:txBody>
          <a:bodyPr wrap="none" rtlCol="0">
            <a:spAutoFit/>
          </a:bodyPr>
          <a:lstStyle/>
          <a:p>
            <a:r>
              <a:rPr lang="en-US" b="1" dirty="0" smtClean="0"/>
              <a:t>Too much feedback overhead and delay</a:t>
            </a:r>
            <a:endParaRPr lang="en-US" b="1" dirty="0"/>
          </a:p>
        </p:txBody>
      </p:sp>
      <p:sp>
        <p:nvSpPr>
          <p:cNvPr id="46" name="TextBox 45"/>
          <p:cNvSpPr txBox="1"/>
          <p:nvPr/>
        </p:nvSpPr>
        <p:spPr>
          <a:xfrm>
            <a:off x="4768472" y="3962400"/>
            <a:ext cx="3994528" cy="369332"/>
          </a:xfrm>
          <a:prstGeom prst="rect">
            <a:avLst/>
          </a:prstGeom>
          <a:noFill/>
        </p:spPr>
        <p:txBody>
          <a:bodyPr wrap="none" rtlCol="0">
            <a:spAutoFit/>
          </a:bodyPr>
          <a:lstStyle/>
          <a:p>
            <a:r>
              <a:rPr lang="en-US" b="1" dirty="0"/>
              <a:t>Does not scale well with # of </a:t>
            </a:r>
            <a:r>
              <a:rPr lang="en-US" b="1" dirty="0" smtClean="0"/>
              <a:t>users</a:t>
            </a:r>
            <a:endParaRPr lang="en-US" b="1" dirty="0"/>
          </a:p>
        </p:txBody>
      </p:sp>
      <p:sp>
        <p:nvSpPr>
          <p:cNvPr id="48" name="TextBox 47"/>
          <p:cNvSpPr txBox="1"/>
          <p:nvPr/>
        </p:nvSpPr>
        <p:spPr>
          <a:xfrm>
            <a:off x="4800600" y="4495800"/>
            <a:ext cx="4211409" cy="369332"/>
          </a:xfrm>
          <a:prstGeom prst="rect">
            <a:avLst/>
          </a:prstGeom>
          <a:noFill/>
        </p:spPr>
        <p:txBody>
          <a:bodyPr wrap="none" rtlCol="0">
            <a:spAutoFit/>
          </a:bodyPr>
          <a:lstStyle/>
          <a:p>
            <a:r>
              <a:rPr lang="en-US" b="1" dirty="0"/>
              <a:t>Compromise on range and reliability</a:t>
            </a:r>
          </a:p>
        </p:txBody>
      </p:sp>
      <p:sp>
        <p:nvSpPr>
          <p:cNvPr id="49" name="TextBox 48"/>
          <p:cNvSpPr txBox="1"/>
          <p:nvPr/>
        </p:nvSpPr>
        <p:spPr>
          <a:xfrm>
            <a:off x="4343400" y="2743200"/>
            <a:ext cx="531916" cy="584776"/>
          </a:xfrm>
          <a:prstGeom prst="rect">
            <a:avLst/>
          </a:prstGeom>
          <a:noFill/>
        </p:spPr>
        <p:txBody>
          <a:bodyPr wrap="none" rtlCol="0">
            <a:spAutoFit/>
          </a:bodyPr>
          <a:lstStyle/>
          <a:p>
            <a:r>
              <a:rPr lang="en-US" sz="3200" dirty="0" smtClean="0">
                <a:solidFill>
                  <a:srgbClr val="008000"/>
                </a:solidFill>
                <a:latin typeface="Zapf Dingbats"/>
                <a:ea typeface="Zapf Dingbats"/>
                <a:cs typeface="Zapf Dingbats"/>
                <a:sym typeface="Zapf Dingbats"/>
              </a:rPr>
              <a:t>✔</a:t>
            </a:r>
            <a:endParaRPr lang="en-US" sz="3200" dirty="0">
              <a:solidFill>
                <a:srgbClr val="008000"/>
              </a:solidFill>
            </a:endParaRPr>
          </a:p>
        </p:txBody>
      </p:sp>
      <p:sp>
        <p:nvSpPr>
          <p:cNvPr id="51" name="TextBox 50"/>
          <p:cNvSpPr txBox="1"/>
          <p:nvPr/>
        </p:nvSpPr>
        <p:spPr>
          <a:xfrm>
            <a:off x="4724400" y="2895600"/>
            <a:ext cx="4378648" cy="369332"/>
          </a:xfrm>
          <a:prstGeom prst="rect">
            <a:avLst/>
          </a:prstGeom>
          <a:noFill/>
        </p:spPr>
        <p:txBody>
          <a:bodyPr wrap="none" rtlCol="0">
            <a:spAutoFit/>
          </a:bodyPr>
          <a:lstStyle/>
          <a:p>
            <a:r>
              <a:rPr lang="en-US" b="1" dirty="0" smtClean="0"/>
              <a:t>Scales well with # of antenna ( log(N) )</a:t>
            </a:r>
            <a:endParaRPr lang="en-US" b="1" dirty="0"/>
          </a:p>
        </p:txBody>
      </p:sp>
      <p:pic>
        <p:nvPicPr>
          <p:cNvPr id="23" name="Picture 22"/>
          <p:cNvPicPr>
            <a:picLocks noChangeAspect="1"/>
          </p:cNvPicPr>
          <p:nvPr/>
        </p:nvPicPr>
        <p:blipFill rotWithShape="1">
          <a:blip r:embed="rId6" cstate="email">
            <a:extLst>
              <a:ext uri="{28A0092B-C50C-407E-A947-70E740481C1C}">
                <a14:useLocalDpi xmlns:a14="http://schemas.microsoft.com/office/drawing/2010/main"/>
              </a:ext>
            </a:extLst>
          </a:blip>
          <a:srcRect b="-2806"/>
          <a:stretch/>
        </p:blipFill>
        <p:spPr>
          <a:xfrm>
            <a:off x="3810000" y="3505200"/>
            <a:ext cx="485774" cy="638175"/>
          </a:xfrm>
          <a:prstGeom prst="rect">
            <a:avLst/>
          </a:prstGeom>
        </p:spPr>
      </p:pic>
      <p:cxnSp>
        <p:nvCxnSpPr>
          <p:cNvPr id="11" name="Straight Connector 10"/>
          <p:cNvCxnSpPr/>
          <p:nvPr/>
        </p:nvCxnSpPr>
        <p:spPr>
          <a:xfrm flipH="1">
            <a:off x="843110" y="6705600"/>
            <a:ext cx="2134126" cy="0"/>
          </a:xfrm>
          <a:prstGeom prst="line">
            <a:avLst/>
          </a:prstGeom>
          <a:ln w="57150" cmpd="sng">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14813" y="3019425"/>
            <a:ext cx="1172332" cy="2294923"/>
            <a:chOff x="7538388" y="1727634"/>
            <a:chExt cx="1028844" cy="1958756"/>
          </a:xfrm>
        </p:grpSpPr>
        <p:pic>
          <p:nvPicPr>
            <p:cNvPr id="16" name="Picture 15"/>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7538388" y="2143125"/>
              <a:ext cx="1028844" cy="1543265"/>
            </a:xfrm>
            <a:prstGeom prst="rect">
              <a:avLst/>
            </a:prstGeom>
          </p:spPr>
        </p:pic>
        <p:pic>
          <p:nvPicPr>
            <p:cNvPr id="17" name="Picture 16"/>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581661" y="1727634"/>
              <a:ext cx="985571" cy="687800"/>
            </a:xfrm>
            <a:prstGeom prst="rect">
              <a:avLst/>
            </a:prstGeom>
          </p:spPr>
        </p:pic>
      </p:grpSp>
      <p:cxnSp>
        <p:nvCxnSpPr>
          <p:cNvPr id="26" name="Straight Arrow Connector 25"/>
          <p:cNvCxnSpPr/>
          <p:nvPr/>
        </p:nvCxnSpPr>
        <p:spPr>
          <a:xfrm flipV="1">
            <a:off x="843636" y="5486400"/>
            <a:ext cx="0" cy="1219200"/>
          </a:xfrm>
          <a:prstGeom prst="straightConnector1">
            <a:avLst/>
          </a:prstGeom>
          <a:ln w="57150" cmpd="sng">
            <a:solidFill>
              <a:schemeClr val="tx2">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859087" y="6324600"/>
            <a:ext cx="1737149" cy="369332"/>
          </a:xfrm>
          <a:prstGeom prst="rect">
            <a:avLst/>
          </a:prstGeom>
          <a:noFill/>
        </p:spPr>
        <p:txBody>
          <a:bodyPr wrap="none" rtlCol="0">
            <a:spAutoFit/>
          </a:bodyPr>
          <a:lstStyle/>
          <a:p>
            <a:r>
              <a:rPr lang="en-US" dirty="0" smtClean="0">
                <a:solidFill>
                  <a:schemeClr val="tx2">
                    <a:lumMod val="50000"/>
                  </a:schemeClr>
                </a:solidFill>
              </a:rPr>
              <a:t>Feedback RSS</a:t>
            </a:r>
            <a:endParaRPr lang="en-US" dirty="0">
              <a:solidFill>
                <a:schemeClr val="tx2">
                  <a:lumMod val="50000"/>
                </a:schemeClr>
              </a:solidFill>
            </a:endParaRPr>
          </a:p>
        </p:txBody>
      </p:sp>
      <p:sp>
        <p:nvSpPr>
          <p:cNvPr id="3" name="Content Placeholder 2"/>
          <p:cNvSpPr>
            <a:spLocks noGrp="1"/>
          </p:cNvSpPr>
          <p:nvPr>
            <p:ph idx="1"/>
          </p:nvPr>
        </p:nvSpPr>
        <p:spPr/>
        <p:txBody>
          <a:bodyPr>
            <a:normAutofit/>
          </a:bodyPr>
          <a:lstStyle/>
          <a:p>
            <a:r>
              <a:rPr lang="en-US" dirty="0" smtClean="0"/>
              <a:t>Hierarchical </a:t>
            </a:r>
            <a:r>
              <a:rPr lang="en-US" dirty="0"/>
              <a:t>scanning</a:t>
            </a:r>
            <a:r>
              <a:rPr lang="en-US" dirty="0" smtClean="0"/>
              <a:t>:</a:t>
            </a:r>
            <a:endParaRPr lang="en-US" dirty="0"/>
          </a:p>
        </p:txBody>
      </p:sp>
      <p:pic>
        <p:nvPicPr>
          <p:cNvPr id="31" name="Picture 30"/>
          <p:cNvPicPr>
            <a:picLocks noChangeAspect="1"/>
          </p:cNvPicPr>
          <p:nvPr/>
        </p:nvPicPr>
        <p:blipFill rotWithShape="1">
          <a:blip r:embed="rId12" cstate="email">
            <a:extLst>
              <a:ext uri="{28A0092B-C50C-407E-A947-70E740481C1C}">
                <a14:useLocalDpi xmlns:a14="http://schemas.microsoft.com/office/drawing/2010/main"/>
              </a:ext>
            </a:extLst>
          </a:blip>
          <a:srcRect l="-2786"/>
          <a:stretch/>
        </p:blipFill>
        <p:spPr>
          <a:xfrm rot="17313931">
            <a:off x="805413" y="3774195"/>
            <a:ext cx="2320290" cy="2689187"/>
          </a:xfrm>
          <a:prstGeom prst="rect">
            <a:avLst/>
          </a:prstGeom>
        </p:spPr>
      </p:pic>
    </p:spTree>
    <p:extLst>
      <p:ext uri="{BB962C8B-B14F-4D97-AF65-F5344CB8AC3E}">
        <p14:creationId xmlns:p14="http://schemas.microsoft.com/office/powerpoint/2010/main" val="28754169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nodeType="clickEffect">
                                  <p:stCondLst>
                                    <p:cond delay="0"/>
                                  </p:stCondLst>
                                  <p:childTnLst>
                                    <p:animEffect transition="out" filter="dissolve">
                                      <p:cBhvr>
                                        <p:cTn id="20" dur="2000"/>
                                        <p:tgtEl>
                                          <p:spTgt spid="4"/>
                                        </p:tgtEl>
                                      </p:cBhvr>
                                    </p:animEffect>
                                    <p:set>
                                      <p:cBhvr>
                                        <p:cTn id="21" dur="1" fill="hold">
                                          <p:stCondLst>
                                            <p:cond delay="1999"/>
                                          </p:stCondLst>
                                        </p:cTn>
                                        <p:tgtEl>
                                          <p:spTgt spid="4"/>
                                        </p:tgtEl>
                                        <p:attrNameLst>
                                          <p:attrName>style.visibility</p:attrName>
                                        </p:attrNameLst>
                                      </p:cBhvr>
                                      <p:to>
                                        <p:strVal val="hidden"/>
                                      </p:to>
                                    </p:set>
                                  </p:childTnLst>
                                </p:cTn>
                              </p:par>
                              <p:par>
                                <p:cTn id="22" presetID="9" presetClass="exit" presetSubtype="0" fill="hold" nodeType="withEffect">
                                  <p:stCondLst>
                                    <p:cond delay="0"/>
                                  </p:stCondLst>
                                  <p:childTnLst>
                                    <p:animEffect transition="out" filter="dissolve">
                                      <p:cBhvr>
                                        <p:cTn id="23" dur="500"/>
                                        <p:tgtEl>
                                          <p:spTgt spid="44"/>
                                        </p:tgtEl>
                                      </p:cBhvr>
                                    </p:animEffect>
                                    <p:set>
                                      <p:cBhvr>
                                        <p:cTn id="24" dur="1" fill="hold">
                                          <p:stCondLst>
                                            <p:cond delay="499"/>
                                          </p:stCondLst>
                                        </p:cTn>
                                        <p:tgtEl>
                                          <p:spTgt spid="44"/>
                                        </p:tgtEl>
                                        <p:attrNameLst>
                                          <p:attrName>style.visibility</p:attrName>
                                        </p:attrNameLst>
                                      </p:cBhvr>
                                      <p:to>
                                        <p:strVal val="hidden"/>
                                      </p:to>
                                    </p:set>
                                  </p:childTnLst>
                                </p:cTn>
                              </p:par>
                              <p:par>
                                <p:cTn id="25" presetID="9" presetClass="exit" presetSubtype="0" fill="hold" grpId="1" nodeType="withEffect">
                                  <p:stCondLst>
                                    <p:cond delay="0"/>
                                  </p:stCondLst>
                                  <p:childTnLst>
                                    <p:animEffect transition="out" filter="dissolve">
                                      <p:cBhvr>
                                        <p:cTn id="26" dur="500"/>
                                        <p:tgtEl>
                                          <p:spTgt spid="27"/>
                                        </p:tgtEl>
                                      </p:cBhvr>
                                    </p:animEffect>
                                    <p:set>
                                      <p:cBhvr>
                                        <p:cTn id="27" dur="1" fill="hold">
                                          <p:stCondLst>
                                            <p:cond delay="499"/>
                                          </p:stCondLst>
                                        </p:cTn>
                                        <p:tgtEl>
                                          <p:spTgt spid="27"/>
                                        </p:tgtEl>
                                        <p:attrNameLst>
                                          <p:attrName>style.visibility</p:attrName>
                                        </p:attrNameLst>
                                      </p:cBhvr>
                                      <p:to>
                                        <p:strVal val="hidden"/>
                                      </p:to>
                                    </p:set>
                                  </p:childTnLst>
                                </p:cTn>
                              </p:par>
                              <p:par>
                                <p:cTn id="28" presetID="9" presetClass="exit" presetSubtype="0" fill="hold" nodeType="withEffect">
                                  <p:stCondLst>
                                    <p:cond delay="0"/>
                                  </p:stCondLst>
                                  <p:childTnLst>
                                    <p:animEffect transition="out" filter="dissolve">
                                      <p:cBhvr>
                                        <p:cTn id="29" dur="500"/>
                                        <p:tgtEl>
                                          <p:spTgt spid="26"/>
                                        </p:tgtEl>
                                      </p:cBhvr>
                                    </p:animEffect>
                                    <p:set>
                                      <p:cBhvr>
                                        <p:cTn id="30" dur="1" fill="hold">
                                          <p:stCondLst>
                                            <p:cond delay="499"/>
                                          </p:stCondLst>
                                        </p:cTn>
                                        <p:tgtEl>
                                          <p:spTgt spid="26"/>
                                        </p:tgtEl>
                                        <p:attrNameLst>
                                          <p:attrName>style.visibility</p:attrName>
                                        </p:attrNameLst>
                                      </p:cBhvr>
                                      <p:to>
                                        <p:strVal val="hidden"/>
                                      </p:to>
                                    </p:set>
                                  </p:childTnLst>
                                </p:cTn>
                              </p:par>
                              <p:par>
                                <p:cTn id="31" presetID="9" presetClass="exit" presetSubtype="0" fill="hold" nodeType="withEffect">
                                  <p:stCondLst>
                                    <p:cond delay="0"/>
                                  </p:stCondLst>
                                  <p:childTnLst>
                                    <p:animEffect transition="out" filter="dissolve">
                                      <p:cBhvr>
                                        <p:cTn id="32" dur="500"/>
                                        <p:tgtEl>
                                          <p:spTgt spid="11"/>
                                        </p:tgtEl>
                                      </p:cBhvr>
                                    </p:animEffect>
                                    <p:set>
                                      <p:cBhvr>
                                        <p:cTn id="33" dur="1" fill="hold">
                                          <p:stCondLst>
                                            <p:cond delay="499"/>
                                          </p:stCondLst>
                                        </p:cTn>
                                        <p:tgtEl>
                                          <p:spTgt spid="11"/>
                                        </p:tgtEl>
                                        <p:attrNameLst>
                                          <p:attrName>style.visibility</p:attrName>
                                        </p:attrNameLst>
                                      </p:cBhvr>
                                      <p:to>
                                        <p:strVal val="hidden"/>
                                      </p:to>
                                    </p:set>
                                  </p:childTnLst>
                                </p:cTn>
                              </p:par>
                              <p:par>
                                <p:cTn id="34" presetID="1" presetClass="entr" presetSubtype="0"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childTnLst>
                                </p:cTn>
                              </p:par>
                              <p:par>
                                <p:cTn id="40" presetID="1" presetClass="entr" presetSubtype="0" fill="hold" grpId="2" nodeType="withEffect">
                                  <p:stCondLst>
                                    <p:cond delay="0"/>
                                  </p:stCondLst>
                                  <p:childTnLst>
                                    <p:set>
                                      <p:cBhvr>
                                        <p:cTn id="41" dur="1" fill="hold">
                                          <p:stCondLst>
                                            <p:cond delay="0"/>
                                          </p:stCondLst>
                                        </p:cTn>
                                        <p:tgtEl>
                                          <p:spTgt spid="27"/>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9" presetClass="exit" presetSubtype="0" fill="hold" nodeType="clickEffect">
                                  <p:stCondLst>
                                    <p:cond delay="0"/>
                                  </p:stCondLst>
                                  <p:childTnLst>
                                    <p:animEffect transition="out" filter="dissolve">
                                      <p:cBhvr>
                                        <p:cTn id="49" dur="500"/>
                                        <p:tgtEl>
                                          <p:spTgt spid="20"/>
                                        </p:tgtEl>
                                      </p:cBhvr>
                                    </p:animEffect>
                                    <p:set>
                                      <p:cBhvr>
                                        <p:cTn id="50" dur="1" fill="hold">
                                          <p:stCondLst>
                                            <p:cond delay="499"/>
                                          </p:stCondLst>
                                        </p:cTn>
                                        <p:tgtEl>
                                          <p:spTgt spid="20"/>
                                        </p:tgtEl>
                                        <p:attrNameLst>
                                          <p:attrName>style.visibility</p:attrName>
                                        </p:attrNameLst>
                                      </p:cBhvr>
                                      <p:to>
                                        <p:strVal val="hidden"/>
                                      </p:to>
                                    </p:set>
                                  </p:childTnLst>
                                </p:cTn>
                              </p:par>
                              <p:par>
                                <p:cTn id="51" presetID="9" presetClass="exit" presetSubtype="0" fill="hold" nodeType="withEffect">
                                  <p:stCondLst>
                                    <p:cond delay="0"/>
                                  </p:stCondLst>
                                  <p:childTnLst>
                                    <p:animEffect transition="out" filter="dissolve">
                                      <p:cBhvr>
                                        <p:cTn id="52" dur="500"/>
                                        <p:tgtEl>
                                          <p:spTgt spid="14"/>
                                        </p:tgtEl>
                                      </p:cBhvr>
                                    </p:animEffect>
                                    <p:set>
                                      <p:cBhvr>
                                        <p:cTn id="53" dur="1" fill="hold">
                                          <p:stCondLst>
                                            <p:cond delay="499"/>
                                          </p:stCondLst>
                                        </p:cTn>
                                        <p:tgtEl>
                                          <p:spTgt spid="14"/>
                                        </p:tgtEl>
                                        <p:attrNameLst>
                                          <p:attrName>style.visibility</p:attrName>
                                        </p:attrNameLst>
                                      </p:cBhvr>
                                      <p:to>
                                        <p:strVal val="hidden"/>
                                      </p:to>
                                    </p:set>
                                  </p:childTnLst>
                                </p:cTn>
                              </p:par>
                              <p:par>
                                <p:cTn id="54" presetID="9" presetClass="exit" presetSubtype="0" fill="hold" nodeType="withEffect">
                                  <p:stCondLst>
                                    <p:cond delay="0"/>
                                  </p:stCondLst>
                                  <p:childTnLst>
                                    <p:animEffect transition="out" filter="dissolve">
                                      <p:cBhvr>
                                        <p:cTn id="55" dur="2000"/>
                                        <p:tgtEl>
                                          <p:spTgt spid="11"/>
                                        </p:tgtEl>
                                      </p:cBhvr>
                                    </p:animEffect>
                                    <p:set>
                                      <p:cBhvr>
                                        <p:cTn id="56" dur="1" fill="hold">
                                          <p:stCondLst>
                                            <p:cond delay="1999"/>
                                          </p:stCondLst>
                                        </p:cTn>
                                        <p:tgtEl>
                                          <p:spTgt spid="11"/>
                                        </p:tgtEl>
                                        <p:attrNameLst>
                                          <p:attrName>style.visibility</p:attrName>
                                        </p:attrNameLst>
                                      </p:cBhvr>
                                      <p:to>
                                        <p:strVal val="hidden"/>
                                      </p:to>
                                    </p:set>
                                  </p:childTnLst>
                                </p:cTn>
                              </p:par>
                              <p:par>
                                <p:cTn id="57" presetID="9" presetClass="exit" presetSubtype="0" fill="hold" grpId="4" nodeType="withEffect">
                                  <p:stCondLst>
                                    <p:cond delay="0"/>
                                  </p:stCondLst>
                                  <p:childTnLst>
                                    <p:animEffect transition="out" filter="dissolve">
                                      <p:cBhvr>
                                        <p:cTn id="58" dur="500"/>
                                        <p:tgtEl>
                                          <p:spTgt spid="27"/>
                                        </p:tgtEl>
                                      </p:cBhvr>
                                    </p:animEffect>
                                    <p:set>
                                      <p:cBhvr>
                                        <p:cTn id="59" dur="1" fill="hold">
                                          <p:stCondLst>
                                            <p:cond delay="499"/>
                                          </p:stCondLst>
                                        </p:cTn>
                                        <p:tgtEl>
                                          <p:spTgt spid="27"/>
                                        </p:tgtEl>
                                        <p:attrNameLst>
                                          <p:attrName>style.visibility</p:attrName>
                                        </p:attrNameLst>
                                      </p:cBhvr>
                                      <p:to>
                                        <p:strVal val="hidden"/>
                                      </p:to>
                                    </p:set>
                                  </p:childTnLst>
                                </p:cTn>
                              </p:par>
                              <p:par>
                                <p:cTn id="60" presetID="9" presetClass="exit" presetSubtype="0" fill="hold" nodeType="withEffect">
                                  <p:stCondLst>
                                    <p:cond delay="0"/>
                                  </p:stCondLst>
                                  <p:childTnLst>
                                    <p:animEffect transition="out" filter="dissolve">
                                      <p:cBhvr>
                                        <p:cTn id="61" dur="500"/>
                                        <p:tgtEl>
                                          <p:spTgt spid="26"/>
                                        </p:tgtEl>
                                      </p:cBhvr>
                                    </p:animEffect>
                                    <p:set>
                                      <p:cBhvr>
                                        <p:cTn id="62" dur="1" fill="hold">
                                          <p:stCondLst>
                                            <p:cond delay="499"/>
                                          </p:stCondLst>
                                        </p:cTn>
                                        <p:tgtEl>
                                          <p:spTgt spid="26"/>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1"/>
                                        </p:tgtEl>
                                        <p:attrNameLst>
                                          <p:attrName>style.visibility</p:attrName>
                                        </p:attrNameLst>
                                      </p:cBhvr>
                                      <p:to>
                                        <p:strVal val="visible"/>
                                      </p:to>
                                    </p:set>
                                  </p:childTnLst>
                                </p:cTn>
                              </p:par>
                              <p:par>
                                <p:cTn id="69" presetID="1" presetClass="entr" presetSubtype="0" fill="hold" grpId="3" nodeType="withEffect">
                                  <p:stCondLst>
                                    <p:cond delay="0"/>
                                  </p:stCondLst>
                                  <p:childTnLst>
                                    <p:set>
                                      <p:cBhvr>
                                        <p:cTn id="70" dur="1" fill="hold">
                                          <p:stCondLst>
                                            <p:cond delay="0"/>
                                          </p:stCondLst>
                                        </p:cTn>
                                        <p:tgtEl>
                                          <p:spTgt spid="2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9" presetClass="exit" presetSubtype="0" fill="hold" nodeType="clickEffect">
                                  <p:stCondLst>
                                    <p:cond delay="0"/>
                                  </p:stCondLst>
                                  <p:childTnLst>
                                    <p:animEffect transition="out" filter="dissolve">
                                      <p:cBhvr>
                                        <p:cTn id="78" dur="500"/>
                                        <p:tgtEl>
                                          <p:spTgt spid="31"/>
                                        </p:tgtEl>
                                      </p:cBhvr>
                                    </p:animEffect>
                                    <p:set>
                                      <p:cBhvr>
                                        <p:cTn id="79" dur="1" fill="hold">
                                          <p:stCondLst>
                                            <p:cond delay="499"/>
                                          </p:stCondLst>
                                        </p:cTn>
                                        <p:tgtEl>
                                          <p:spTgt spid="31"/>
                                        </p:tgtEl>
                                        <p:attrNameLst>
                                          <p:attrName>style.visibility</p:attrName>
                                        </p:attrNameLst>
                                      </p:cBhvr>
                                      <p:to>
                                        <p:strVal val="hidden"/>
                                      </p:to>
                                    </p:set>
                                  </p:childTnLst>
                                </p:cTn>
                              </p:par>
                              <p:par>
                                <p:cTn id="80" presetID="1" presetClass="entr" presetSubtype="0" fill="hold" grpId="0" nodeType="withEffect">
                                  <p:stCondLst>
                                    <p:cond delay="0"/>
                                  </p:stCondLst>
                                  <p:childTnLst>
                                    <p:set>
                                      <p:cBhvr>
                                        <p:cTn id="81" dur="1" fill="hold">
                                          <p:stCondLst>
                                            <p:cond delay="0"/>
                                          </p:stCondLst>
                                        </p:cTn>
                                        <p:tgtEl>
                                          <p:spTgt spid="49"/>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51"/>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40"/>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45"/>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46"/>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41"/>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4"/>
                                        </p:tgtEl>
                                        <p:attrNameLst>
                                          <p:attrName>style.visibility</p:attrName>
                                        </p:attrNameLst>
                                      </p:cBhvr>
                                      <p:to>
                                        <p:strVal val="visible"/>
                                      </p:to>
                                    </p:set>
                                  </p:childTnLst>
                                </p:cTn>
                              </p:par>
                              <p:par>
                                <p:cTn id="96" presetID="1" presetClass="entr" presetSubtype="0" fill="hold" nodeType="withEffect">
                                  <p:stCondLst>
                                    <p:cond delay="0"/>
                                  </p:stCondLst>
                                  <p:childTnLst>
                                    <p:set>
                                      <p:cBhvr>
                                        <p:cTn id="97" dur="1" fill="hold">
                                          <p:stCondLst>
                                            <p:cond delay="0"/>
                                          </p:stCondLst>
                                        </p:cTn>
                                        <p:tgtEl>
                                          <p:spTgt spid="44"/>
                                        </p:tgtEl>
                                        <p:attrNameLst>
                                          <p:attrName>style.visibility</p:attrName>
                                        </p:attrNameLst>
                                      </p:cBhvr>
                                      <p:to>
                                        <p:strVal val="visible"/>
                                      </p:to>
                                    </p:set>
                                  </p:childTnLst>
                                </p:cTn>
                              </p:par>
                              <p:par>
                                <p:cTn id="98" presetID="1" presetClass="entr" presetSubtype="0" fill="hold" nodeType="withEffect">
                                  <p:stCondLst>
                                    <p:cond delay="0"/>
                                  </p:stCondLst>
                                  <p:childTnLst>
                                    <p:set>
                                      <p:cBhvr>
                                        <p:cTn id="99" dur="1" fill="hold">
                                          <p:stCondLst>
                                            <p:cond delay="0"/>
                                          </p:stCondLst>
                                        </p:cTn>
                                        <p:tgtEl>
                                          <p:spTgt spid="23"/>
                                        </p:tgtEl>
                                        <p:attrNameLst>
                                          <p:attrName>style.visibility</p:attrName>
                                        </p:attrNameLst>
                                      </p:cBhvr>
                                      <p:to>
                                        <p:strVal val="visible"/>
                                      </p:to>
                                    </p:set>
                                  </p:childTnLst>
                                </p:cTn>
                              </p:par>
                              <p:par>
                                <p:cTn id="100" presetID="1" presetClass="entr" presetSubtype="0" fill="hold" nodeType="withEffect">
                                  <p:stCondLst>
                                    <p:cond delay="0"/>
                                  </p:stCondLst>
                                  <p:childTnLst>
                                    <p:set>
                                      <p:cBhvr>
                                        <p:cTn id="101" dur="1" fill="hold">
                                          <p:stCondLst>
                                            <p:cond delay="0"/>
                                          </p:stCondLst>
                                        </p:cTn>
                                        <p:tgtEl>
                                          <p:spTgt spid="42"/>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48" grpId="0"/>
      <p:bldP spid="49" grpId="0"/>
      <p:bldP spid="51" grpId="0"/>
      <p:bldP spid="27" grpId="0"/>
      <p:bldP spid="27" grpId="1"/>
      <p:bldP spid="27" grpId="2"/>
      <p:bldP spid="27" grpId="3"/>
      <p:bldP spid="27" grpId="4"/>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600" dirty="0"/>
              <a:t>C</a:t>
            </a:r>
            <a:r>
              <a:rPr lang="en-US" sz="3600" dirty="0" smtClean="0"/>
              <a:t>ompressive</a:t>
            </a:r>
            <a:r>
              <a:rPr lang="en-US" dirty="0" smtClean="0">
                <a:latin typeface="Times New Roman" charset="0"/>
                <a:ea typeface="Times New Roman" charset="0"/>
                <a:cs typeface="Times New Roman" charset="0"/>
              </a:rPr>
              <a:t> </a:t>
            </a:r>
            <a:r>
              <a:rPr lang="en-US" sz="3600" dirty="0"/>
              <a:t>sensing: basic concept</a:t>
            </a:r>
          </a:p>
        </p:txBody>
      </p:sp>
      <p:pic>
        <p:nvPicPr>
          <p:cNvPr id="9" name="Content Placeholder 8"/>
          <p:cNvPicPr>
            <a:picLocks noGrp="1" noChangeAspect="1"/>
          </p:cNvPicPr>
          <p:nvPr>
            <p:ph idx="1"/>
          </p:nvPr>
        </p:nvPicPr>
        <p:blipFill>
          <a:blip r:embed="rId3" cstate="email">
            <a:extLst>
              <a:ext uri="{28A0092B-C50C-407E-A947-70E740481C1C}">
                <a14:useLocalDpi xmlns:a14="http://schemas.microsoft.com/office/drawing/2010/main"/>
              </a:ext>
            </a:extLst>
          </a:blip>
          <a:srcRect/>
          <a:stretch>
            <a:fillRect/>
          </a:stretch>
        </p:blipFill>
        <p:spPr>
          <a:xfrm>
            <a:off x="533400" y="1600200"/>
            <a:ext cx="8229600" cy="4876800"/>
          </a:xfrm>
        </p:spPr>
      </p:pic>
      <p:sp>
        <p:nvSpPr>
          <p:cNvPr id="5" name="Slide Number Placeholder 4"/>
          <p:cNvSpPr>
            <a:spLocks noGrp="1"/>
          </p:cNvSpPr>
          <p:nvPr>
            <p:ph type="sldNum" sz="quarter" idx="12"/>
          </p:nvPr>
        </p:nvSpPr>
        <p:spPr/>
        <p:txBody>
          <a:bodyPr/>
          <a:lstStyle/>
          <a:p>
            <a:fld id="{B9DDAAA0-2249-AC44-BE21-DC0114BA433F}" type="slidenum">
              <a:rPr lang="en-US" smtClean="0"/>
              <a:t>14</a:t>
            </a:fld>
            <a:endParaRPr lang="en-US"/>
          </a:p>
        </p:txBody>
      </p:sp>
      <p:sp>
        <p:nvSpPr>
          <p:cNvPr id="2" name="TextBox 1"/>
          <p:cNvSpPr txBox="1"/>
          <p:nvPr/>
        </p:nvSpPr>
        <p:spPr>
          <a:xfrm>
            <a:off x="8305800" y="6096000"/>
            <a:ext cx="731991" cy="461665"/>
          </a:xfrm>
          <a:prstGeom prst="rect">
            <a:avLst/>
          </a:prstGeom>
          <a:noFill/>
        </p:spPr>
        <p:txBody>
          <a:bodyPr wrap="none" rtlCol="0">
            <a:spAutoFit/>
          </a:bodyPr>
          <a:lstStyle/>
          <a:p>
            <a:r>
              <a:rPr lang="en-US" sz="2400" dirty="0" smtClean="0">
                <a:solidFill>
                  <a:srgbClr val="6E2619"/>
                </a:solidFill>
              </a:rPr>
              <a:t>Nx1</a:t>
            </a:r>
            <a:endParaRPr lang="en-US" sz="2400" dirty="0">
              <a:solidFill>
                <a:srgbClr val="6E2619"/>
              </a:solidFill>
            </a:endParaRPr>
          </a:p>
        </p:txBody>
      </p:sp>
      <p:sp>
        <p:nvSpPr>
          <p:cNvPr id="3" name="TextBox 2"/>
          <p:cNvSpPr txBox="1"/>
          <p:nvPr/>
        </p:nvSpPr>
        <p:spPr>
          <a:xfrm>
            <a:off x="990600" y="4267200"/>
            <a:ext cx="715009" cy="461665"/>
          </a:xfrm>
          <a:prstGeom prst="rect">
            <a:avLst/>
          </a:prstGeom>
          <a:noFill/>
        </p:spPr>
        <p:txBody>
          <a:bodyPr wrap="none" rtlCol="0">
            <a:spAutoFit/>
          </a:bodyPr>
          <a:lstStyle/>
          <a:p>
            <a:r>
              <a:rPr lang="en-US" sz="2400" dirty="0" smtClean="0">
                <a:solidFill>
                  <a:srgbClr val="6E2619"/>
                </a:solidFill>
              </a:rPr>
              <a:t>Kx1</a:t>
            </a:r>
            <a:endParaRPr lang="en-US" sz="2400" dirty="0">
              <a:solidFill>
                <a:srgbClr val="6E2619"/>
              </a:solidFill>
            </a:endParaRPr>
          </a:p>
        </p:txBody>
      </p:sp>
      <p:sp>
        <p:nvSpPr>
          <p:cNvPr id="7" name="TextBox 6"/>
          <p:cNvSpPr txBox="1"/>
          <p:nvPr/>
        </p:nvSpPr>
        <p:spPr>
          <a:xfrm>
            <a:off x="2743200" y="4343400"/>
            <a:ext cx="1102861" cy="523220"/>
          </a:xfrm>
          <a:prstGeom prst="rect">
            <a:avLst/>
          </a:prstGeom>
          <a:noFill/>
        </p:spPr>
        <p:txBody>
          <a:bodyPr wrap="none" rtlCol="0">
            <a:spAutoFit/>
          </a:bodyPr>
          <a:lstStyle/>
          <a:p>
            <a:r>
              <a:rPr lang="en-US" sz="2800" dirty="0" smtClean="0">
                <a:solidFill>
                  <a:srgbClr val="6E2619"/>
                </a:solidFill>
              </a:rPr>
              <a:t>K&lt;&lt;N</a:t>
            </a:r>
            <a:endParaRPr lang="en-US" sz="2800" dirty="0">
              <a:solidFill>
                <a:srgbClr val="6E2619"/>
              </a:solidFill>
            </a:endParaRPr>
          </a:p>
        </p:txBody>
      </p:sp>
      <p:sp>
        <p:nvSpPr>
          <p:cNvPr id="8" name="Rectangle 7"/>
          <p:cNvSpPr/>
          <p:nvPr/>
        </p:nvSpPr>
        <p:spPr>
          <a:xfrm>
            <a:off x="76200" y="4953000"/>
            <a:ext cx="4572000" cy="923330"/>
          </a:xfrm>
          <a:prstGeom prst="rect">
            <a:avLst/>
          </a:prstGeom>
        </p:spPr>
        <p:txBody>
          <a:bodyPr>
            <a:spAutoFit/>
          </a:bodyPr>
          <a:lstStyle/>
          <a:p>
            <a:r>
              <a:rPr lang="en-US" b="1" dirty="0" smtClean="0">
                <a:solidFill>
                  <a:schemeClr val="tx2">
                    <a:lumMod val="75000"/>
                  </a:schemeClr>
                </a:solidFill>
              </a:rPr>
              <a:t>Our framework: borrow the idea of pseudorandom projections for channel estimation</a:t>
            </a:r>
            <a:endParaRPr lang="en-US" b="1" dirty="0">
              <a:solidFill>
                <a:schemeClr val="tx2">
                  <a:lumMod val="75000"/>
                </a:schemeClr>
              </a:solidFill>
            </a:endParaRPr>
          </a:p>
        </p:txBody>
      </p:sp>
      <p:sp>
        <p:nvSpPr>
          <p:cNvPr id="10" name="Rounded Rectangle 9"/>
          <p:cNvSpPr/>
          <p:nvPr/>
        </p:nvSpPr>
        <p:spPr>
          <a:xfrm>
            <a:off x="0" y="4876800"/>
            <a:ext cx="4572000" cy="969818"/>
          </a:xfrm>
          <a:prstGeom prst="roundRect">
            <a:avLst/>
          </a:prstGeom>
          <a:noFill/>
          <a:ln w="38100"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19086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600" dirty="0" err="1" smtClean="0"/>
              <a:t>Mmwave</a:t>
            </a:r>
            <a:r>
              <a:rPr lang="en-US" sz="3600" dirty="0" smtClean="0"/>
              <a:t> channel model</a:t>
            </a:r>
            <a:endParaRPr lang="en-US" sz="3600" dirty="0"/>
          </a:p>
        </p:txBody>
      </p:sp>
      <p:sp>
        <p:nvSpPr>
          <p:cNvPr id="5" name="Slide Number Placeholder 4"/>
          <p:cNvSpPr>
            <a:spLocks noGrp="1"/>
          </p:cNvSpPr>
          <p:nvPr>
            <p:ph type="sldNum" sz="quarter" idx="12"/>
          </p:nvPr>
        </p:nvSpPr>
        <p:spPr/>
        <p:txBody>
          <a:bodyPr/>
          <a:lstStyle/>
          <a:p>
            <a:fld id="{B9DDAAA0-2249-AC44-BE21-DC0114BA433F}" type="slidenum">
              <a:rPr lang="en-US" smtClean="0"/>
              <a:t>15</a:t>
            </a:fld>
            <a:endParaRPr lang="en-US"/>
          </a:p>
        </p:txBody>
      </p:sp>
      <p:grpSp>
        <p:nvGrpSpPr>
          <p:cNvPr id="24" name="Group 23"/>
          <p:cNvGrpSpPr/>
          <p:nvPr/>
        </p:nvGrpSpPr>
        <p:grpSpPr>
          <a:xfrm>
            <a:off x="1371600" y="3039077"/>
            <a:ext cx="1172332" cy="2294923"/>
            <a:chOff x="7538388" y="1727634"/>
            <a:chExt cx="1028844" cy="1958756"/>
          </a:xfrm>
        </p:grpSpPr>
        <p:pic>
          <p:nvPicPr>
            <p:cNvPr id="25" name="Picture 2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538388" y="2143125"/>
              <a:ext cx="1028844" cy="1543265"/>
            </a:xfrm>
            <a:prstGeom prst="rect">
              <a:avLst/>
            </a:prstGeom>
          </p:spPr>
        </p:pic>
        <p:pic>
          <p:nvPicPr>
            <p:cNvPr id="26" name="Picture 2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81661" y="1727634"/>
              <a:ext cx="985571" cy="687800"/>
            </a:xfrm>
            <a:prstGeom prst="rect">
              <a:avLst/>
            </a:prstGeom>
          </p:spPr>
        </p:pic>
      </p:grpSp>
      <p:pic>
        <p:nvPicPr>
          <p:cNvPr id="11" name="Picture 10" descr="wall-2-clipart-royalty-free-public-domain-351621.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203768">
            <a:off x="3657452" y="2266232"/>
            <a:ext cx="1950956" cy="1542450"/>
          </a:xfrm>
          <a:prstGeom prst="rect">
            <a:avLst/>
          </a:prstGeom>
        </p:spPr>
      </p:pic>
      <p:pic>
        <p:nvPicPr>
          <p:cNvPr id="13" name="Picture 12" descr="ground-2-rounded-hi.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11540" y="5288056"/>
            <a:ext cx="6709707" cy="731744"/>
          </a:xfrm>
          <a:prstGeom prst="rect">
            <a:avLst/>
          </a:prstGeom>
        </p:spPr>
      </p:pic>
      <p:cxnSp>
        <p:nvCxnSpPr>
          <p:cNvPr id="14" name="Straight Arrow Connector 13"/>
          <p:cNvCxnSpPr/>
          <p:nvPr/>
        </p:nvCxnSpPr>
        <p:spPr>
          <a:xfrm>
            <a:off x="2533437" y="3476416"/>
            <a:ext cx="3455222" cy="1080534"/>
          </a:xfrm>
          <a:prstGeom prst="straightConnector1">
            <a:avLst/>
          </a:prstGeom>
          <a:ln w="38100" cmpd="sng">
            <a:gradFill flip="none" rotWithShape="1">
              <a:gsLst>
                <a:gs pos="53000">
                  <a:schemeClr val="accent2">
                    <a:lumMod val="75000"/>
                  </a:schemeClr>
                </a:gs>
                <a:gs pos="100000">
                  <a:srgbClr val="FFFFFF"/>
                </a:gs>
              </a:gsLst>
              <a:path path="shape">
                <a:fillToRect l="50000" t="50000" r="50000" b="50000"/>
              </a:path>
              <a:tileRect/>
            </a:gradFill>
            <a:tailEnd type="arrow"/>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2533437" y="3476416"/>
            <a:ext cx="3716675" cy="1696809"/>
            <a:chOff x="2855925" y="1801027"/>
            <a:chExt cx="3716675" cy="1014297"/>
          </a:xfrm>
        </p:grpSpPr>
        <p:cxnSp>
          <p:nvCxnSpPr>
            <p:cNvPr id="16" name="Straight Connector 15"/>
            <p:cNvCxnSpPr/>
            <p:nvPr/>
          </p:nvCxnSpPr>
          <p:spPr>
            <a:xfrm>
              <a:off x="2855925" y="1801027"/>
              <a:ext cx="2577476" cy="1014297"/>
            </a:xfrm>
            <a:prstGeom prst="line">
              <a:avLst/>
            </a:prstGeom>
            <a:ln w="38100" cmpd="sng">
              <a:gradFill flip="none" rotWithShape="1">
                <a:gsLst>
                  <a:gs pos="53000">
                    <a:schemeClr val="accent2">
                      <a:lumMod val="75000"/>
                    </a:schemeClr>
                  </a:gs>
                  <a:gs pos="100000">
                    <a:srgbClr val="FFFFFF"/>
                  </a:gs>
                </a:gsLst>
                <a:path path="shap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433401" y="2525073"/>
              <a:ext cx="1139199" cy="290250"/>
            </a:xfrm>
            <a:prstGeom prst="straightConnector1">
              <a:avLst/>
            </a:prstGeom>
            <a:ln w="38100" cmpd="sng">
              <a:gradFill flip="none" rotWithShape="1">
                <a:gsLst>
                  <a:gs pos="53000">
                    <a:schemeClr val="accent2">
                      <a:lumMod val="75000"/>
                    </a:schemeClr>
                  </a:gs>
                  <a:gs pos="100000">
                    <a:srgbClr val="FFFFFF"/>
                  </a:gs>
                </a:gsLst>
                <a:path path="shape">
                  <a:fillToRect l="50000" t="50000" r="50000" b="50000"/>
                </a:path>
                <a:tileRect/>
              </a:gradFill>
              <a:tailEnd type="arrow"/>
            </a:ln>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a:off x="2533437" y="2972652"/>
            <a:ext cx="3716675" cy="1584298"/>
            <a:chOff x="2855925" y="1028071"/>
            <a:chExt cx="3716675" cy="2113198"/>
          </a:xfrm>
        </p:grpSpPr>
        <p:cxnSp>
          <p:nvCxnSpPr>
            <p:cNvPr id="19" name="Straight Connector 18"/>
            <p:cNvCxnSpPr/>
            <p:nvPr/>
          </p:nvCxnSpPr>
          <p:spPr>
            <a:xfrm flipV="1">
              <a:off x="2855925" y="1028071"/>
              <a:ext cx="2177223" cy="671940"/>
            </a:xfrm>
            <a:prstGeom prst="line">
              <a:avLst/>
            </a:prstGeom>
            <a:ln w="38100" cmpd="sng">
              <a:gradFill flip="none" rotWithShape="1">
                <a:gsLst>
                  <a:gs pos="53000">
                    <a:schemeClr val="accent2">
                      <a:lumMod val="75000"/>
                    </a:schemeClr>
                  </a:gs>
                  <a:gs pos="100000">
                    <a:srgbClr val="FFFFFF"/>
                  </a:gs>
                </a:gsLst>
                <a:path path="shape">
                  <a:fillToRect l="50000" t="50000" r="50000" b="50000"/>
                </a:path>
                <a:tileRect/>
              </a:gradFill>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5033148" y="1044030"/>
              <a:ext cx="1539452" cy="2097239"/>
            </a:xfrm>
            <a:prstGeom prst="straightConnector1">
              <a:avLst/>
            </a:prstGeom>
            <a:ln w="38100" cmpd="sng">
              <a:gradFill flip="none" rotWithShape="1">
                <a:gsLst>
                  <a:gs pos="53000">
                    <a:schemeClr val="accent2">
                      <a:lumMod val="75000"/>
                    </a:schemeClr>
                  </a:gs>
                  <a:gs pos="100000">
                    <a:srgbClr val="FFFFFF"/>
                  </a:gs>
                </a:gsLst>
                <a:path path="shape">
                  <a:fillToRect l="50000" t="50000" r="50000" b="50000"/>
                </a:path>
                <a:tileRect/>
              </a:gradFill>
              <a:tailEnd type="arrow"/>
            </a:ln>
          </p:spPr>
          <p:style>
            <a:lnRef idx="2">
              <a:schemeClr val="accent1"/>
            </a:lnRef>
            <a:fillRef idx="0">
              <a:schemeClr val="accent1"/>
            </a:fillRef>
            <a:effectRef idx="1">
              <a:schemeClr val="accent1"/>
            </a:effectRef>
            <a:fontRef idx="minor">
              <a:schemeClr val="tx1"/>
            </a:fontRef>
          </p:style>
        </p:cxnSp>
      </p:grpSp>
      <p:pic>
        <p:nvPicPr>
          <p:cNvPr id="21" name="Picture 2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250112" y="4207427"/>
            <a:ext cx="812761" cy="981028"/>
          </a:xfrm>
          <a:prstGeom prst="rect">
            <a:avLst/>
          </a:prstGeom>
        </p:spPr>
      </p:pic>
      <p:sp>
        <p:nvSpPr>
          <p:cNvPr id="22" name="Date Placeholder 26"/>
          <p:cNvSpPr>
            <a:spLocks noGrp="1"/>
          </p:cNvSpPr>
          <p:nvPr>
            <p:ph type="dt" sz="half" idx="10"/>
          </p:nvPr>
        </p:nvSpPr>
        <p:spPr>
          <a:xfrm>
            <a:off x="1219200" y="6356350"/>
            <a:ext cx="2133600" cy="365125"/>
          </a:xfrm>
        </p:spPr>
        <p:txBody>
          <a:bodyPr/>
          <a:lstStyle/>
          <a:p>
            <a:fld id="{76496115-5F86-3E4B-9A83-8D8B55866C8E}" type="datetime1">
              <a:rPr lang="en-US" smtClean="0"/>
              <a:t>9/2/17</a:t>
            </a:fld>
            <a:endParaRPr lang="en-US"/>
          </a:p>
        </p:txBody>
      </p:sp>
      <p:sp>
        <p:nvSpPr>
          <p:cNvPr id="29" name="TextBox 28"/>
          <p:cNvSpPr txBox="1"/>
          <p:nvPr/>
        </p:nvSpPr>
        <p:spPr>
          <a:xfrm>
            <a:off x="1371600" y="2438400"/>
            <a:ext cx="1915909" cy="646331"/>
          </a:xfrm>
          <a:prstGeom prst="rect">
            <a:avLst/>
          </a:prstGeom>
          <a:noFill/>
        </p:spPr>
        <p:txBody>
          <a:bodyPr wrap="none" rtlCol="0">
            <a:spAutoFit/>
          </a:bodyPr>
          <a:lstStyle/>
          <a:p>
            <a:r>
              <a:rPr lang="en-US" b="1" dirty="0" smtClean="0"/>
              <a:t>High dimension</a:t>
            </a:r>
          </a:p>
          <a:p>
            <a:r>
              <a:rPr lang="en-US" b="1" dirty="0" smtClean="0"/>
              <a:t>       (N)</a:t>
            </a:r>
            <a:endParaRPr lang="en-US" b="1" dirty="0"/>
          </a:p>
        </p:txBody>
      </p:sp>
      <p:sp>
        <p:nvSpPr>
          <p:cNvPr id="30" name="TextBox 29"/>
          <p:cNvSpPr txBox="1"/>
          <p:nvPr/>
        </p:nvSpPr>
        <p:spPr>
          <a:xfrm>
            <a:off x="5715000" y="3505200"/>
            <a:ext cx="1595471" cy="646331"/>
          </a:xfrm>
          <a:prstGeom prst="rect">
            <a:avLst/>
          </a:prstGeom>
          <a:noFill/>
        </p:spPr>
        <p:txBody>
          <a:bodyPr wrap="none" rtlCol="0">
            <a:spAutoFit/>
          </a:bodyPr>
          <a:lstStyle/>
          <a:p>
            <a:r>
              <a:rPr lang="en-US" b="1" dirty="0" smtClean="0"/>
              <a:t>    Sparse </a:t>
            </a:r>
          </a:p>
          <a:p>
            <a:r>
              <a:rPr lang="en-US" b="1" dirty="0" smtClean="0"/>
              <a:t>(a few paths)</a:t>
            </a:r>
            <a:endParaRPr lang="en-US" b="1" dirty="0"/>
          </a:p>
        </p:txBody>
      </p:sp>
    </p:spTree>
    <p:extLst>
      <p:ext uri="{BB962C8B-B14F-4D97-AF65-F5344CB8AC3E}">
        <p14:creationId xmlns:p14="http://schemas.microsoft.com/office/powerpoint/2010/main" val="18129214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7B3961-5221-4EF1-8A5C-E73CD8CACA20}" type="slidenum">
              <a:rPr lang="en-US" smtClean="0"/>
              <a:t>16</a:t>
            </a:fld>
            <a:endParaRPr lang="en-US"/>
          </a:p>
        </p:txBody>
      </p:sp>
      <p:sp>
        <p:nvSpPr>
          <p:cNvPr id="2" name="Title 1"/>
          <p:cNvSpPr>
            <a:spLocks noGrp="1"/>
          </p:cNvSpPr>
          <p:nvPr>
            <p:ph type="title" idx="4294967295"/>
          </p:nvPr>
        </p:nvSpPr>
        <p:spPr>
          <a:xfrm>
            <a:off x="0" y="533400"/>
            <a:ext cx="8229600" cy="990600"/>
          </a:xfrm>
        </p:spPr>
        <p:txBody>
          <a:bodyPr>
            <a:normAutofit/>
          </a:bodyPr>
          <a:lstStyle/>
          <a:p>
            <a:r>
              <a:rPr lang="en-US" dirty="0" smtClean="0"/>
              <a:t>Compressive estimation</a:t>
            </a:r>
            <a:endParaRPr lang="en-US" dirty="0"/>
          </a:p>
        </p:txBody>
      </p:sp>
      <p:grpSp>
        <p:nvGrpSpPr>
          <p:cNvPr id="5" name="Group 4"/>
          <p:cNvGrpSpPr/>
          <p:nvPr/>
        </p:nvGrpSpPr>
        <p:grpSpPr>
          <a:xfrm>
            <a:off x="381000" y="3019425"/>
            <a:ext cx="1172332" cy="2294923"/>
            <a:chOff x="7538388" y="1727634"/>
            <a:chExt cx="1028844" cy="1958756"/>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538388" y="2143125"/>
              <a:ext cx="1028844" cy="1543265"/>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81661" y="1727634"/>
              <a:ext cx="985571" cy="687800"/>
            </a:xfrm>
            <a:prstGeom prst="rect">
              <a:avLst/>
            </a:prstGeom>
          </p:spPr>
        </p:pic>
      </p:grpSp>
      <p:pic>
        <p:nvPicPr>
          <p:cNvPr id="9" name="Picture 8" descr="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00200" y="2044700"/>
            <a:ext cx="2070100" cy="2768600"/>
          </a:xfrm>
          <a:prstGeom prst="rect">
            <a:avLst/>
          </a:prstGeom>
        </p:spPr>
      </p:pic>
      <p:pic>
        <p:nvPicPr>
          <p:cNvPr id="10" name="Picture 9" descr="2.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663700" y="2133600"/>
            <a:ext cx="2298700" cy="2654300"/>
          </a:xfrm>
          <a:prstGeom prst="rect">
            <a:avLst/>
          </a:prstGeom>
        </p:spPr>
      </p:pic>
      <p:pic>
        <p:nvPicPr>
          <p:cNvPr id="11" name="Picture 10" descr="3.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651000" y="1968500"/>
            <a:ext cx="1854200" cy="2921000"/>
          </a:xfrm>
          <a:prstGeom prst="rect">
            <a:avLst/>
          </a:prstGeom>
        </p:spPr>
      </p:pic>
      <p:pic>
        <p:nvPicPr>
          <p:cNvPr id="12" name="Picture 11" descr="4.pdf"/>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676400" y="2108200"/>
            <a:ext cx="2057400" cy="2921000"/>
          </a:xfrm>
          <a:prstGeom prst="rect">
            <a:avLst/>
          </a:prstGeom>
        </p:spPr>
      </p:pic>
      <p:pic>
        <p:nvPicPr>
          <p:cNvPr id="13" name="Picture 12" descr="5.pdf"/>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651000" y="2133600"/>
            <a:ext cx="2006600" cy="2882900"/>
          </a:xfrm>
          <a:prstGeom prst="rect">
            <a:avLst/>
          </a:prstGeom>
        </p:spPr>
      </p:pic>
      <p:pic>
        <p:nvPicPr>
          <p:cNvPr id="14" name="Picture 13" descr="6.pdf"/>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676400" y="2146300"/>
            <a:ext cx="2006600" cy="2882900"/>
          </a:xfrm>
          <a:prstGeom prst="rect">
            <a:avLst/>
          </a:prstGeom>
        </p:spPr>
      </p:pic>
      <p:sp>
        <p:nvSpPr>
          <p:cNvPr id="16" name="Content Placeholder 2"/>
          <p:cNvSpPr txBox="1">
            <a:spLocks/>
          </p:cNvSpPr>
          <p:nvPr/>
        </p:nvSpPr>
        <p:spPr>
          <a:xfrm>
            <a:off x="2667000" y="1828800"/>
            <a:ext cx="8229600" cy="4876800"/>
          </a:xfrm>
          <a:prstGeom prst="rect">
            <a:avLst/>
          </a:prstGeom>
        </p:spPr>
        <p:txBody>
          <a:bodyPr>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endParaRPr lang="en-US" dirty="0" smtClean="0"/>
          </a:p>
          <a:p>
            <a:endParaRPr lang="en-US" dirty="0" smtClean="0"/>
          </a:p>
          <a:p>
            <a:endParaRPr lang="en-US" dirty="0" smtClean="0"/>
          </a:p>
          <a:p>
            <a:endParaRPr lang="en-US" dirty="0" smtClean="0"/>
          </a:p>
          <a:p>
            <a:endParaRPr lang="en-US" dirty="0" smtClean="0"/>
          </a:p>
          <a:p>
            <a:pPr marL="274320" lvl="1" indent="0">
              <a:buFont typeface="Arial" pitchFamily="34" charset="0"/>
              <a:buNone/>
            </a:pPr>
            <a:endParaRPr lang="en-US" dirty="0" smtClean="0"/>
          </a:p>
          <a:p>
            <a:pPr marL="274320" lvl="1" indent="0">
              <a:buFont typeface="Arial" pitchFamily="34" charset="0"/>
              <a:buNone/>
            </a:pPr>
            <a:endParaRPr lang="en-US" dirty="0" smtClean="0"/>
          </a:p>
          <a:p>
            <a:pPr marL="274320" lvl="1" indent="0">
              <a:buFont typeface="Arial" pitchFamily="34" charset="0"/>
              <a:buNone/>
            </a:pPr>
            <a:r>
              <a:rPr lang="en-US" dirty="0" smtClean="0"/>
              <a:t>   </a:t>
            </a:r>
            <a:r>
              <a:rPr lang="en-US" sz="2400" dirty="0" smtClean="0">
                <a:solidFill>
                  <a:srgbClr val="008000"/>
                </a:solidFill>
                <a:latin typeface="Zapf Dingbats"/>
                <a:ea typeface="Zapf Dingbats"/>
                <a:cs typeface="Zapf Dingbats"/>
                <a:sym typeface="Zapf Dingbats"/>
              </a:rPr>
              <a:t>✔</a:t>
            </a:r>
            <a:r>
              <a:rPr lang="en-US" dirty="0" smtClean="0">
                <a:sym typeface="Zapf Dingbats"/>
              </a:rPr>
              <a:t> </a:t>
            </a:r>
            <a:r>
              <a:rPr lang="en-US" dirty="0" smtClean="0">
                <a:solidFill>
                  <a:srgbClr val="008000"/>
                </a:solidFill>
              </a:rPr>
              <a:t>Overhead</a:t>
            </a:r>
            <a:r>
              <a:rPr lang="en-US" dirty="0" smtClean="0"/>
              <a:t> (# of beacons) scales as Log(N)</a:t>
            </a:r>
          </a:p>
          <a:p>
            <a:pPr marL="274320" lvl="1" indent="0">
              <a:buFont typeface="Arial" pitchFamily="34" charset="0"/>
              <a:buNone/>
            </a:pPr>
            <a:r>
              <a:rPr lang="en-US" dirty="0" smtClean="0"/>
              <a:t>  </a:t>
            </a:r>
            <a:r>
              <a:rPr lang="en-US" sz="2400" dirty="0" smtClean="0"/>
              <a:t> </a:t>
            </a:r>
            <a:r>
              <a:rPr lang="en-US" sz="2400" dirty="0" smtClean="0">
                <a:solidFill>
                  <a:srgbClr val="008000"/>
                </a:solidFill>
                <a:latin typeface="Zapf Dingbats"/>
                <a:ea typeface="Zapf Dingbats"/>
                <a:cs typeface="Zapf Dingbats"/>
                <a:sym typeface="Zapf Dingbats"/>
              </a:rPr>
              <a:t>✔ </a:t>
            </a:r>
            <a:r>
              <a:rPr lang="en-US" dirty="0" smtClean="0">
                <a:solidFill>
                  <a:srgbClr val="008000"/>
                </a:solidFill>
              </a:rPr>
              <a:t>scalable with # of users</a:t>
            </a:r>
            <a:endParaRPr lang="en-US" dirty="0" smtClean="0"/>
          </a:p>
          <a:p>
            <a:pPr marL="274320" lvl="1" indent="0">
              <a:buFont typeface="Arial" pitchFamily="34" charset="0"/>
              <a:buNone/>
            </a:pPr>
            <a:r>
              <a:rPr lang="en-US" dirty="0" smtClean="0"/>
              <a:t>   </a:t>
            </a:r>
            <a:r>
              <a:rPr lang="en-US" sz="2400" dirty="0" smtClean="0">
                <a:solidFill>
                  <a:srgbClr val="008000"/>
                </a:solidFill>
                <a:latin typeface="Zapf Dingbats"/>
                <a:ea typeface="Zapf Dingbats"/>
                <a:cs typeface="Zapf Dingbats"/>
                <a:sym typeface="Zapf Dingbats"/>
              </a:rPr>
              <a:t>✔</a:t>
            </a:r>
            <a:r>
              <a:rPr lang="en-US" dirty="0" smtClean="0">
                <a:solidFill>
                  <a:srgbClr val="008000"/>
                </a:solidFill>
                <a:latin typeface="Zapf Dingbats"/>
                <a:ea typeface="Zapf Dingbats"/>
                <a:cs typeface="Zapf Dingbats"/>
                <a:sym typeface="Zapf Dingbats"/>
              </a:rPr>
              <a:t> </a:t>
            </a:r>
            <a:r>
              <a:rPr lang="en-US" dirty="0" smtClean="0"/>
              <a:t>Each user sends </a:t>
            </a:r>
            <a:r>
              <a:rPr lang="en-US" dirty="0" smtClean="0">
                <a:solidFill>
                  <a:srgbClr val="008000"/>
                </a:solidFill>
              </a:rPr>
              <a:t>only one feedback packet</a:t>
            </a:r>
          </a:p>
          <a:p>
            <a:pPr marL="274320" lvl="1" indent="0">
              <a:buFont typeface="Arial" pitchFamily="34" charset="0"/>
              <a:buNone/>
            </a:pPr>
            <a:r>
              <a:rPr lang="en-US" dirty="0" smtClean="0"/>
              <a:t>   </a:t>
            </a:r>
            <a:r>
              <a:rPr lang="en-US" sz="2400" dirty="0" smtClean="0">
                <a:solidFill>
                  <a:srgbClr val="008000"/>
                </a:solidFill>
                <a:latin typeface="Zapf Dingbats"/>
                <a:ea typeface="Zapf Dingbats"/>
                <a:cs typeface="Zapf Dingbats"/>
                <a:sym typeface="Zapf Dingbats"/>
              </a:rPr>
              <a:t>✔</a:t>
            </a:r>
            <a:r>
              <a:rPr lang="en-US" dirty="0" smtClean="0">
                <a:solidFill>
                  <a:srgbClr val="008000"/>
                </a:solidFill>
                <a:latin typeface="Zapf Dingbats"/>
                <a:ea typeface="Zapf Dingbats"/>
                <a:cs typeface="Zapf Dingbats"/>
                <a:sym typeface="Zapf Dingbats"/>
              </a:rPr>
              <a:t> </a:t>
            </a:r>
            <a:r>
              <a:rPr lang="en-US" dirty="0" smtClean="0"/>
              <a:t>Support </a:t>
            </a:r>
            <a:r>
              <a:rPr lang="en-US" dirty="0" smtClean="0">
                <a:solidFill>
                  <a:srgbClr val="008000"/>
                </a:solidFill>
              </a:rPr>
              <a:t>coarse phase control </a:t>
            </a:r>
            <a:r>
              <a:rPr lang="en-US" dirty="0" smtClean="0"/>
              <a:t>(e.g. 2bit)</a:t>
            </a:r>
          </a:p>
          <a:p>
            <a:endParaRPr lang="en-US" dirty="0" smtClean="0"/>
          </a:p>
        </p:txBody>
      </p:sp>
      <p:pic>
        <p:nvPicPr>
          <p:cNvPr id="17" name="Picture 16"/>
          <p:cNvPicPr>
            <a:picLocks noChangeAspect="1"/>
          </p:cNvPicPr>
          <p:nvPr/>
        </p:nvPicPr>
        <p:blipFill rotWithShape="1">
          <a:blip r:embed="rId9" cstate="email">
            <a:extLst>
              <a:ext uri="{28A0092B-C50C-407E-A947-70E740481C1C}">
                <a14:useLocalDpi xmlns:a14="http://schemas.microsoft.com/office/drawing/2010/main"/>
              </a:ext>
            </a:extLst>
          </a:blip>
          <a:srcRect b="-2806"/>
          <a:stretch/>
        </p:blipFill>
        <p:spPr>
          <a:xfrm>
            <a:off x="3429000" y="3962400"/>
            <a:ext cx="485774" cy="638175"/>
          </a:xfrm>
          <a:prstGeom prst="rect">
            <a:avLst/>
          </a:prstGeom>
        </p:spPr>
      </p:pic>
      <p:pic>
        <p:nvPicPr>
          <p:cNvPr id="18" name="Picture 17"/>
          <p:cNvPicPr>
            <a:picLocks noChangeAspect="1"/>
          </p:cNvPicPr>
          <p:nvPr/>
        </p:nvPicPr>
        <p:blipFill rotWithShape="1">
          <a:blip r:embed="rId9" cstate="email">
            <a:extLst>
              <a:ext uri="{28A0092B-C50C-407E-A947-70E740481C1C}">
                <a14:useLocalDpi xmlns:a14="http://schemas.microsoft.com/office/drawing/2010/main"/>
              </a:ext>
            </a:extLst>
          </a:blip>
          <a:srcRect b="-2806"/>
          <a:stretch/>
        </p:blipFill>
        <p:spPr>
          <a:xfrm>
            <a:off x="3581400" y="2590800"/>
            <a:ext cx="485774" cy="638175"/>
          </a:xfrm>
          <a:prstGeom prst="rect">
            <a:avLst/>
          </a:prstGeom>
        </p:spPr>
      </p:pic>
      <p:pic>
        <p:nvPicPr>
          <p:cNvPr id="19" name="Picture 18"/>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572000" y="1295400"/>
            <a:ext cx="4265744" cy="3110358"/>
          </a:xfrm>
          <a:prstGeom prst="rect">
            <a:avLst/>
          </a:prstGeom>
        </p:spPr>
      </p:pic>
      <p:sp>
        <p:nvSpPr>
          <p:cNvPr id="20" name="TextBox 19"/>
          <p:cNvSpPr txBox="1"/>
          <p:nvPr/>
        </p:nvSpPr>
        <p:spPr>
          <a:xfrm>
            <a:off x="6096000" y="4267200"/>
            <a:ext cx="1236486" cy="369332"/>
          </a:xfrm>
          <a:prstGeom prst="rect">
            <a:avLst/>
          </a:prstGeom>
          <a:noFill/>
        </p:spPr>
        <p:txBody>
          <a:bodyPr wrap="none" rtlCol="0">
            <a:spAutoFit/>
          </a:bodyPr>
          <a:lstStyle/>
          <a:p>
            <a:r>
              <a:rPr lang="en-US" b="1" dirty="0" smtClean="0"/>
              <a:t>True freq.</a:t>
            </a:r>
            <a:endParaRPr lang="en-US" b="1" dirty="0"/>
          </a:p>
        </p:txBody>
      </p:sp>
      <p:cxnSp>
        <p:nvCxnSpPr>
          <p:cNvPr id="21" name="Straight Connector 20"/>
          <p:cNvCxnSpPr/>
          <p:nvPr/>
        </p:nvCxnSpPr>
        <p:spPr>
          <a:xfrm flipH="1">
            <a:off x="1676400" y="4648200"/>
            <a:ext cx="2134126" cy="0"/>
          </a:xfrm>
          <a:prstGeom prst="line">
            <a:avLst/>
          </a:prstGeom>
          <a:ln w="57150" cmpd="sng">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flipV="1">
            <a:off x="1295400" y="3733800"/>
            <a:ext cx="381000" cy="914400"/>
          </a:xfrm>
          <a:prstGeom prst="straightConnector1">
            <a:avLst/>
          </a:prstGeom>
          <a:ln w="57150" cmpd="sng">
            <a:solidFill>
              <a:schemeClr val="tx2">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90600" y="4888468"/>
            <a:ext cx="1415772" cy="369332"/>
          </a:xfrm>
          <a:prstGeom prst="rect">
            <a:avLst/>
          </a:prstGeom>
          <a:noFill/>
        </p:spPr>
        <p:txBody>
          <a:bodyPr wrap="none" rtlCol="0">
            <a:spAutoFit/>
          </a:bodyPr>
          <a:lstStyle/>
          <a:p>
            <a:r>
              <a:rPr lang="en-US" dirty="0" smtClean="0">
                <a:solidFill>
                  <a:schemeClr val="tx2">
                    <a:lumMod val="50000"/>
                  </a:schemeClr>
                </a:solidFill>
              </a:rPr>
              <a:t>Feedback Y</a:t>
            </a:r>
            <a:endParaRPr lang="en-US" dirty="0">
              <a:solidFill>
                <a:schemeClr val="tx2">
                  <a:lumMod val="50000"/>
                </a:schemeClr>
              </a:solidFill>
            </a:endParaRPr>
          </a:p>
        </p:txBody>
      </p:sp>
      <p:cxnSp>
        <p:nvCxnSpPr>
          <p:cNvPr id="25" name="Straight Connector 24"/>
          <p:cNvCxnSpPr/>
          <p:nvPr/>
        </p:nvCxnSpPr>
        <p:spPr>
          <a:xfrm flipH="1">
            <a:off x="1371600" y="1676400"/>
            <a:ext cx="2134126" cy="0"/>
          </a:xfrm>
          <a:prstGeom prst="line">
            <a:avLst/>
          </a:prstGeom>
          <a:ln w="57150" cmpd="sng">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762000" y="1676400"/>
            <a:ext cx="609600" cy="1371600"/>
          </a:xfrm>
          <a:prstGeom prst="straightConnector1">
            <a:avLst/>
          </a:prstGeom>
          <a:ln w="57150" cmpd="sng">
            <a:solidFill>
              <a:schemeClr val="tx2">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2133600" y="1295400"/>
            <a:ext cx="1415772" cy="369332"/>
          </a:xfrm>
          <a:prstGeom prst="rect">
            <a:avLst/>
          </a:prstGeom>
          <a:noFill/>
        </p:spPr>
        <p:txBody>
          <a:bodyPr wrap="none" rtlCol="0">
            <a:spAutoFit/>
          </a:bodyPr>
          <a:lstStyle/>
          <a:p>
            <a:r>
              <a:rPr lang="en-US" dirty="0" smtClean="0">
                <a:solidFill>
                  <a:schemeClr val="tx2">
                    <a:lumMod val="50000"/>
                  </a:schemeClr>
                </a:solidFill>
              </a:rPr>
              <a:t>Feedback Y</a:t>
            </a:r>
            <a:endParaRPr lang="en-US" dirty="0">
              <a:solidFill>
                <a:schemeClr val="tx2">
                  <a:lumMod val="50000"/>
                </a:schemeClr>
              </a:solidFill>
            </a:endParaRPr>
          </a:p>
        </p:txBody>
      </p:sp>
      <p:cxnSp>
        <p:nvCxnSpPr>
          <p:cNvPr id="30" name="Straight Connector 29"/>
          <p:cNvCxnSpPr>
            <a:stCxn id="18" idx="0"/>
          </p:cNvCxnSpPr>
          <p:nvPr/>
        </p:nvCxnSpPr>
        <p:spPr>
          <a:xfrm flipH="1" flipV="1">
            <a:off x="3505200" y="1676400"/>
            <a:ext cx="319087" cy="914400"/>
          </a:xfrm>
          <a:prstGeom prst="line">
            <a:avLst/>
          </a:prstGeom>
          <a:ln w="57150" cmpd="sng">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pic>
        <p:nvPicPr>
          <p:cNvPr id="33" name="Picture 32"/>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72234" y="5740355"/>
            <a:ext cx="2775766" cy="355645"/>
          </a:xfrm>
          <a:prstGeom prst="rect">
            <a:avLst/>
          </a:prstGeom>
        </p:spPr>
      </p:pic>
      <p:sp>
        <p:nvSpPr>
          <p:cNvPr id="34" name="Rectangle 33"/>
          <p:cNvSpPr/>
          <p:nvPr/>
        </p:nvSpPr>
        <p:spPr>
          <a:xfrm>
            <a:off x="152400" y="5715000"/>
            <a:ext cx="2971800" cy="419100"/>
          </a:xfrm>
          <a:prstGeom prst="rect">
            <a:avLst/>
          </a:prstGeom>
          <a:noFill/>
          <a:ln>
            <a:solidFill>
              <a:schemeClr val="tx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rot="16200000">
            <a:off x="3621135" y="2779665"/>
            <a:ext cx="2271062" cy="369332"/>
          </a:xfrm>
          <a:prstGeom prst="rect">
            <a:avLst/>
          </a:prstGeom>
          <a:noFill/>
        </p:spPr>
        <p:txBody>
          <a:bodyPr wrap="none" rtlCol="0">
            <a:spAutoFit/>
          </a:bodyPr>
          <a:lstStyle/>
          <a:p>
            <a:r>
              <a:rPr lang="en-US" b="1" dirty="0" smtClean="0"/>
              <a:t>Template matching</a:t>
            </a:r>
            <a:endParaRPr lang="en-US" b="1" dirty="0"/>
          </a:p>
        </p:txBody>
      </p:sp>
      <p:sp>
        <p:nvSpPr>
          <p:cNvPr id="29" name="Rectangle 28"/>
          <p:cNvSpPr/>
          <p:nvPr/>
        </p:nvSpPr>
        <p:spPr>
          <a:xfrm>
            <a:off x="6698673" y="1295400"/>
            <a:ext cx="1454727" cy="2286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32 beacons</a:t>
            </a:r>
            <a:endParaRPr lang="en-US" dirty="0">
              <a:solidFill>
                <a:schemeClr val="tx1"/>
              </a:solidFill>
            </a:endParaRPr>
          </a:p>
        </p:txBody>
      </p:sp>
      <p:sp>
        <p:nvSpPr>
          <p:cNvPr id="3" name="TextBox 2"/>
          <p:cNvSpPr txBox="1"/>
          <p:nvPr/>
        </p:nvSpPr>
        <p:spPr>
          <a:xfrm>
            <a:off x="-76200" y="6472535"/>
            <a:ext cx="7551917" cy="461665"/>
          </a:xfrm>
          <a:prstGeom prst="rect">
            <a:avLst/>
          </a:prstGeom>
          <a:noFill/>
        </p:spPr>
        <p:txBody>
          <a:bodyPr wrap="none" rtlCol="0">
            <a:spAutoFit/>
          </a:bodyPr>
          <a:lstStyle/>
          <a:p>
            <a:r>
              <a:rPr lang="en-US" sz="1200" dirty="0"/>
              <a:t>Z. </a:t>
            </a:r>
            <a:r>
              <a:rPr lang="en-US" sz="1200" dirty="0" err="1"/>
              <a:t>Marzi</a:t>
            </a:r>
            <a:r>
              <a:rPr lang="en-US" sz="1200" dirty="0"/>
              <a:t>, D. </a:t>
            </a:r>
            <a:r>
              <a:rPr lang="en-US" sz="1200" dirty="0" err="1"/>
              <a:t>Ramasamy</a:t>
            </a:r>
            <a:r>
              <a:rPr lang="en-US" sz="1200" dirty="0"/>
              <a:t> and U. </a:t>
            </a:r>
            <a:r>
              <a:rPr lang="en-US" sz="1200" dirty="0" err="1"/>
              <a:t>Madhow</a:t>
            </a:r>
            <a:r>
              <a:rPr lang="en-US" sz="1200" dirty="0"/>
              <a:t>, </a:t>
            </a:r>
            <a:r>
              <a:rPr lang="en-US" sz="1200" dirty="0" smtClean="0"/>
              <a:t>"</a:t>
            </a:r>
            <a:r>
              <a:rPr lang="en-US" sz="1200" dirty="0"/>
              <a:t>Compressive Channel Estimation and Tracking </a:t>
            </a:r>
            <a:r>
              <a:rPr lang="en-US" sz="1200" dirty="0" smtClean="0"/>
              <a:t>for </a:t>
            </a:r>
            <a:r>
              <a:rPr lang="en-US" sz="1200" dirty="0"/>
              <a:t>Large Arrays in </a:t>
            </a:r>
            <a:endParaRPr lang="en-US" sz="1200" dirty="0" smtClean="0"/>
          </a:p>
          <a:p>
            <a:r>
              <a:rPr lang="en-US" sz="1200" dirty="0" smtClean="0"/>
              <a:t>mm</a:t>
            </a:r>
            <a:r>
              <a:rPr lang="en-US" sz="1200" dirty="0"/>
              <a:t>-Wave </a:t>
            </a:r>
            <a:r>
              <a:rPr lang="en-US" sz="1200" dirty="0" err="1"/>
              <a:t>Picocells</a:t>
            </a:r>
            <a:r>
              <a:rPr lang="en-US" sz="1200" dirty="0" smtClean="0"/>
              <a:t>,” </a:t>
            </a:r>
            <a:r>
              <a:rPr lang="en-US" sz="1200" dirty="0"/>
              <a:t>IEEE Journal of Selected Topics in Signal </a:t>
            </a:r>
            <a:r>
              <a:rPr lang="en-US" sz="1200" dirty="0" smtClean="0"/>
              <a:t>Processing</a:t>
            </a:r>
            <a:endParaRPr lang="en-US" sz="1200" dirty="0"/>
          </a:p>
        </p:txBody>
      </p:sp>
    </p:spTree>
    <p:extLst>
      <p:ext uri="{BB962C8B-B14F-4D97-AF65-F5344CB8AC3E}">
        <p14:creationId xmlns:p14="http://schemas.microsoft.com/office/powerpoint/2010/main" val="2096362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9" presetClass="exit" presetSubtype="0" fill="hold" nodeType="afterEffect">
                                  <p:stCondLst>
                                    <p:cond delay="0"/>
                                  </p:stCondLst>
                                  <p:childTnLst>
                                    <p:animEffect transition="out" filter="dissolve">
                                      <p:cBhvr>
                                        <p:cTn id="9" dur="1000"/>
                                        <p:tgtEl>
                                          <p:spTgt spid="9"/>
                                        </p:tgtEl>
                                      </p:cBhvr>
                                    </p:animEffect>
                                    <p:set>
                                      <p:cBhvr>
                                        <p:cTn id="10" dur="1" fill="hold">
                                          <p:stCondLst>
                                            <p:cond delay="999"/>
                                          </p:stCondLst>
                                        </p:cTn>
                                        <p:tgtEl>
                                          <p:spTgt spid="9"/>
                                        </p:tgtEl>
                                        <p:attrNameLst>
                                          <p:attrName>style.visibility</p:attrName>
                                        </p:attrNameLst>
                                      </p:cBhvr>
                                      <p:to>
                                        <p:strVal val="hidden"/>
                                      </p:to>
                                    </p:set>
                                  </p:childTnLst>
                                </p:cTn>
                              </p:par>
                            </p:childTnLst>
                          </p:cTn>
                        </p:par>
                        <p:par>
                          <p:cTn id="11" fill="hold">
                            <p:stCondLst>
                              <p:cond delay="1000"/>
                            </p:stCondLst>
                            <p:childTnLst>
                              <p:par>
                                <p:cTn id="12" presetID="1"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par>
                          <p:cTn id="14" fill="hold">
                            <p:stCondLst>
                              <p:cond delay="1000"/>
                            </p:stCondLst>
                            <p:childTnLst>
                              <p:par>
                                <p:cTn id="15" presetID="9" presetClass="exit" presetSubtype="0" fill="hold" nodeType="afterEffect">
                                  <p:stCondLst>
                                    <p:cond delay="0"/>
                                  </p:stCondLst>
                                  <p:childTnLst>
                                    <p:animEffect transition="out" filter="dissolve">
                                      <p:cBhvr>
                                        <p:cTn id="16" dur="1000"/>
                                        <p:tgtEl>
                                          <p:spTgt spid="10"/>
                                        </p:tgtEl>
                                      </p:cBhvr>
                                    </p:animEffect>
                                    <p:set>
                                      <p:cBhvr>
                                        <p:cTn id="17" dur="1" fill="hold">
                                          <p:stCondLst>
                                            <p:cond delay="999"/>
                                          </p:stCondLst>
                                        </p:cTn>
                                        <p:tgtEl>
                                          <p:spTgt spid="10"/>
                                        </p:tgtEl>
                                        <p:attrNameLst>
                                          <p:attrName>style.visibility</p:attrName>
                                        </p:attrNameLst>
                                      </p:cBhvr>
                                      <p:to>
                                        <p:strVal val="hidden"/>
                                      </p:to>
                                    </p:set>
                                  </p:childTnLst>
                                </p:cTn>
                              </p:par>
                            </p:childTnLst>
                          </p:cTn>
                        </p:par>
                        <p:par>
                          <p:cTn id="18" fill="hold">
                            <p:stCondLst>
                              <p:cond delay="2000"/>
                            </p:stCondLst>
                            <p:childTnLst>
                              <p:par>
                                <p:cTn id="19" presetID="1" presetClass="entr" presetSubtype="0"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par>
                          <p:cTn id="21" fill="hold">
                            <p:stCondLst>
                              <p:cond delay="2000"/>
                            </p:stCondLst>
                            <p:childTnLst>
                              <p:par>
                                <p:cTn id="22" presetID="9" presetClass="exit" presetSubtype="0" fill="hold" nodeType="afterEffect">
                                  <p:stCondLst>
                                    <p:cond delay="0"/>
                                  </p:stCondLst>
                                  <p:childTnLst>
                                    <p:animEffect transition="out" filter="dissolve">
                                      <p:cBhvr>
                                        <p:cTn id="23" dur="1000"/>
                                        <p:tgtEl>
                                          <p:spTgt spid="11"/>
                                        </p:tgtEl>
                                      </p:cBhvr>
                                    </p:animEffect>
                                    <p:set>
                                      <p:cBhvr>
                                        <p:cTn id="24" dur="1" fill="hold">
                                          <p:stCondLst>
                                            <p:cond delay="999"/>
                                          </p:stCondLst>
                                        </p:cTn>
                                        <p:tgtEl>
                                          <p:spTgt spid="11"/>
                                        </p:tgtEl>
                                        <p:attrNameLst>
                                          <p:attrName>style.visibility</p:attrName>
                                        </p:attrNameLst>
                                      </p:cBhvr>
                                      <p:to>
                                        <p:strVal val="hidden"/>
                                      </p:to>
                                    </p:set>
                                  </p:childTnLst>
                                </p:cTn>
                              </p:par>
                            </p:childTnLst>
                          </p:cTn>
                        </p:par>
                        <p:par>
                          <p:cTn id="25" fill="hold">
                            <p:stCondLst>
                              <p:cond delay="3000"/>
                            </p:stCondLst>
                            <p:childTnLst>
                              <p:par>
                                <p:cTn id="26" presetID="1" presetClass="entr" presetSubtype="0"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par>
                          <p:cTn id="28" fill="hold">
                            <p:stCondLst>
                              <p:cond delay="3000"/>
                            </p:stCondLst>
                            <p:childTnLst>
                              <p:par>
                                <p:cTn id="29" presetID="9" presetClass="exit" presetSubtype="0" fill="hold" nodeType="afterEffect">
                                  <p:stCondLst>
                                    <p:cond delay="0"/>
                                  </p:stCondLst>
                                  <p:childTnLst>
                                    <p:animEffect transition="out" filter="dissolve">
                                      <p:cBhvr>
                                        <p:cTn id="30" dur="1000"/>
                                        <p:tgtEl>
                                          <p:spTgt spid="12"/>
                                        </p:tgtEl>
                                      </p:cBhvr>
                                    </p:animEffect>
                                    <p:set>
                                      <p:cBhvr>
                                        <p:cTn id="31" dur="1" fill="hold">
                                          <p:stCondLst>
                                            <p:cond delay="999"/>
                                          </p:stCondLst>
                                        </p:cTn>
                                        <p:tgtEl>
                                          <p:spTgt spid="12"/>
                                        </p:tgtEl>
                                        <p:attrNameLst>
                                          <p:attrName>style.visibility</p:attrName>
                                        </p:attrNameLst>
                                      </p:cBhvr>
                                      <p:to>
                                        <p:strVal val="hidden"/>
                                      </p:to>
                                    </p:set>
                                  </p:childTnLst>
                                </p:cTn>
                              </p:par>
                            </p:childTnLst>
                          </p:cTn>
                        </p:par>
                        <p:par>
                          <p:cTn id="32" fill="hold">
                            <p:stCondLst>
                              <p:cond delay="4000"/>
                            </p:stCondLst>
                            <p:childTnLst>
                              <p:par>
                                <p:cTn id="33" presetID="1" presetClass="entr" presetSubtype="0"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par>
                          <p:cTn id="35" fill="hold">
                            <p:stCondLst>
                              <p:cond delay="4000"/>
                            </p:stCondLst>
                            <p:childTnLst>
                              <p:par>
                                <p:cTn id="36" presetID="9" presetClass="exit" presetSubtype="0" fill="hold" nodeType="afterEffect">
                                  <p:stCondLst>
                                    <p:cond delay="0"/>
                                  </p:stCondLst>
                                  <p:childTnLst>
                                    <p:animEffect transition="out" filter="dissolve">
                                      <p:cBhvr>
                                        <p:cTn id="37" dur="1000"/>
                                        <p:tgtEl>
                                          <p:spTgt spid="13"/>
                                        </p:tgtEl>
                                      </p:cBhvr>
                                    </p:animEffect>
                                    <p:set>
                                      <p:cBhvr>
                                        <p:cTn id="38" dur="1" fill="hold">
                                          <p:stCondLst>
                                            <p:cond delay="999"/>
                                          </p:stCondLst>
                                        </p:cTn>
                                        <p:tgtEl>
                                          <p:spTgt spid="13"/>
                                        </p:tgtEl>
                                        <p:attrNameLst>
                                          <p:attrName>style.visibility</p:attrName>
                                        </p:attrNameLst>
                                      </p:cBhvr>
                                      <p:to>
                                        <p:strVal val="hidden"/>
                                      </p:to>
                                    </p:set>
                                  </p:childTnLst>
                                </p:cTn>
                              </p:par>
                            </p:childTnLst>
                          </p:cTn>
                        </p:par>
                        <p:par>
                          <p:cTn id="39" fill="hold">
                            <p:stCondLst>
                              <p:cond delay="5000"/>
                            </p:stCondLst>
                            <p:childTnLst>
                              <p:par>
                                <p:cTn id="40" presetID="1" presetClass="entr" presetSubtype="0" fill="hold" nodeType="afterEffect">
                                  <p:stCondLst>
                                    <p:cond delay="0"/>
                                  </p:stCondLst>
                                  <p:childTnLst>
                                    <p:set>
                                      <p:cBhvr>
                                        <p:cTn id="41" dur="1" fill="hold">
                                          <p:stCondLst>
                                            <p:cond delay="0"/>
                                          </p:stCondLst>
                                        </p:cTn>
                                        <p:tgtEl>
                                          <p:spTgt spid="14"/>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21"/>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22"/>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0"/>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27"/>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25"/>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34"/>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33"/>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6"/>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19"/>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20"/>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28"/>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3" grpId="0"/>
      <p:bldP spid="27" grpId="0"/>
      <p:bldP spid="34" grpId="0" animBg="1"/>
      <p:bldP spid="28" grpId="0"/>
      <p:bldP spid="29" grpId="0" animBg="1"/>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smtClean="0"/>
              <a:t>#beacons scale logarithmically with #elements</a:t>
            </a:r>
            <a:endParaRPr lang="en-US" sz="3600" dirty="0"/>
          </a:p>
        </p:txBody>
      </p:sp>
      <p:sp>
        <p:nvSpPr>
          <p:cNvPr id="3" name="Content Placeholder 2"/>
          <p:cNvSpPr>
            <a:spLocks noGrp="1"/>
          </p:cNvSpPr>
          <p:nvPr>
            <p:ph idx="1"/>
          </p:nvPr>
        </p:nvSpPr>
        <p:spPr>
          <a:xfrm>
            <a:off x="457200" y="1417638"/>
            <a:ext cx="8229600" cy="4525963"/>
          </a:xfrm>
        </p:spPr>
        <p:txBody>
          <a:bodyPr/>
          <a:lstStyle/>
          <a:p>
            <a:r>
              <a:rPr lang="en-US" dirty="0" smtClean="0"/>
              <a:t>1000 element array can be trained with only 24 beacons</a:t>
            </a:r>
          </a:p>
          <a:p>
            <a:r>
              <a:rPr lang="en-US" dirty="0" smtClean="0"/>
              <a:t>5 </a:t>
            </a:r>
            <a:r>
              <a:rPr lang="el-GR" dirty="0" smtClean="0"/>
              <a:t>μ</a:t>
            </a:r>
            <a:r>
              <a:rPr lang="en-US" dirty="0" smtClean="0"/>
              <a:t>s per beacon </a:t>
            </a:r>
          </a:p>
          <a:p>
            <a:pPr marL="0" indent="0">
              <a:buNone/>
            </a:pPr>
            <a:r>
              <a:rPr lang="en-US" dirty="0"/>
              <a:t>	</a:t>
            </a:r>
            <a:r>
              <a:rPr lang="en-US" dirty="0" smtClean="0"/>
              <a:t>		training time &lt; 120 </a:t>
            </a:r>
            <a:r>
              <a:rPr lang="el-GR" dirty="0" smtClean="0"/>
              <a:t>μ</a:t>
            </a:r>
            <a:r>
              <a:rPr lang="en-US" dirty="0" smtClean="0"/>
              <a:t>s</a:t>
            </a:r>
          </a:p>
          <a:p>
            <a:pPr marL="0" indent="0">
              <a:buNone/>
            </a:pPr>
            <a:r>
              <a:rPr lang="en-US" dirty="0"/>
              <a:t>	</a:t>
            </a:r>
            <a:r>
              <a:rPr lang="en-US" dirty="0" smtClean="0"/>
              <a:t>		overhead &lt; 1.2 %  </a:t>
            </a:r>
            <a:r>
              <a:rPr lang="en-US" sz="1800" dirty="0" smtClean="0"/>
              <a:t>(once every 10 </a:t>
            </a:r>
            <a:r>
              <a:rPr lang="en-US" sz="1800" dirty="0" err="1" smtClean="0"/>
              <a:t>ms</a:t>
            </a:r>
            <a:r>
              <a:rPr lang="en-US" sz="1800" dirty="0"/>
              <a:t> </a:t>
            </a:r>
            <a:r>
              <a:rPr lang="en-US" sz="1800" dirty="0" smtClean="0"/>
              <a:t>for fast car)</a:t>
            </a:r>
            <a:endParaRPr lang="en-US" sz="1800" dirty="0"/>
          </a:p>
        </p:txBody>
      </p:sp>
      <p:sp>
        <p:nvSpPr>
          <p:cNvPr id="4" name="Slide Number Placeholder 3"/>
          <p:cNvSpPr>
            <a:spLocks noGrp="1"/>
          </p:cNvSpPr>
          <p:nvPr>
            <p:ph type="sldNum" sz="quarter" idx="12"/>
          </p:nvPr>
        </p:nvSpPr>
        <p:spPr/>
        <p:txBody>
          <a:bodyPr/>
          <a:lstStyle/>
          <a:p>
            <a:fld id="{027B3961-5221-4EF1-8A5C-E73CD8CACA20}" type="slidenum">
              <a:rPr lang="en-US" smtClean="0"/>
              <a:t>17</a:t>
            </a:fld>
            <a:endParaRPr lang="en-US"/>
          </a:p>
        </p:txBody>
      </p:sp>
      <p:pic>
        <p:nvPicPr>
          <p:cNvPr id="12290"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092477" y="4216685"/>
            <a:ext cx="4658084" cy="264131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41833060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smtClean="0"/>
              <a:t>But </a:t>
            </a:r>
            <a:r>
              <a:rPr lang="en-US" sz="3600" dirty="0" err="1" smtClean="0"/>
              <a:t>todays’s</a:t>
            </a:r>
            <a:r>
              <a:rPr lang="en-US" sz="3600" dirty="0" smtClean="0"/>
              <a:t> transceivers can only do</a:t>
            </a:r>
            <a:br>
              <a:rPr lang="en-US" sz="3600" dirty="0" smtClean="0"/>
            </a:br>
            <a:r>
              <a:rPr lang="en-US" sz="3600" dirty="0" smtClean="0"/>
              <a:t> </a:t>
            </a:r>
            <a:r>
              <a:rPr lang="en-US" sz="3600" i="1" dirty="0" err="1" smtClean="0"/>
              <a:t>Noncoherent</a:t>
            </a:r>
            <a:r>
              <a:rPr lang="en-US" sz="3600" dirty="0" smtClean="0"/>
              <a:t> measurements</a:t>
            </a:r>
            <a:endParaRPr lang="en-US" sz="3600" dirty="0"/>
          </a:p>
        </p:txBody>
      </p:sp>
      <p:sp>
        <p:nvSpPr>
          <p:cNvPr id="3" name="Content Placeholder 2"/>
          <p:cNvSpPr>
            <a:spLocks noGrp="1"/>
          </p:cNvSpPr>
          <p:nvPr>
            <p:ph idx="1"/>
          </p:nvPr>
        </p:nvSpPr>
        <p:spPr/>
        <p:txBody>
          <a:bodyPr/>
          <a:lstStyle/>
          <a:p>
            <a:r>
              <a:rPr lang="en-US" sz="2800" dirty="0" smtClean="0"/>
              <a:t>Frequency offset between local oscillators at TX and RX</a:t>
            </a:r>
          </a:p>
          <a:p>
            <a:r>
              <a:rPr lang="en-US" sz="2800" dirty="0" smtClean="0"/>
              <a:t>Random phase offset in measurements</a:t>
            </a:r>
          </a:p>
          <a:p>
            <a:pPr>
              <a:buFont typeface="Wingdings" charset="0"/>
              <a:buChar char="è"/>
            </a:pPr>
            <a:r>
              <a:rPr lang="en-US" sz="2800" dirty="0" smtClean="0">
                <a:solidFill>
                  <a:schemeClr val="tx2">
                    <a:lumMod val="75000"/>
                  </a:schemeClr>
                </a:solidFill>
              </a:rPr>
              <a:t>Phase of measurements cannot be used!</a:t>
            </a:r>
          </a:p>
          <a:p>
            <a:pPr>
              <a:buFont typeface="Wingdings" charset="0"/>
              <a:buChar char="è"/>
            </a:pPr>
            <a:r>
              <a:rPr lang="en-US" sz="2800" dirty="0" smtClean="0">
                <a:solidFill>
                  <a:schemeClr val="tx2">
                    <a:lumMod val="75000"/>
                  </a:schemeClr>
                </a:solidFill>
              </a:rPr>
              <a:t>RSS-only measurements</a:t>
            </a:r>
            <a:endParaRPr lang="en-US" sz="2800" dirty="0"/>
          </a:p>
          <a:p>
            <a:endParaRPr lang="en-US" dirty="0" smtClean="0"/>
          </a:p>
        </p:txBody>
      </p:sp>
      <p:sp>
        <p:nvSpPr>
          <p:cNvPr id="4" name="Slide Number Placeholder 3"/>
          <p:cNvSpPr>
            <a:spLocks noGrp="1"/>
          </p:cNvSpPr>
          <p:nvPr>
            <p:ph type="sldNum" sz="quarter" idx="12"/>
          </p:nvPr>
        </p:nvSpPr>
        <p:spPr/>
        <p:txBody>
          <a:bodyPr/>
          <a:lstStyle/>
          <a:p>
            <a:fld id="{027B3961-5221-4EF1-8A5C-E73CD8CACA20}" type="slidenum">
              <a:rPr lang="en-US" smtClean="0"/>
              <a:t>18</a:t>
            </a:fld>
            <a:endParaRPr lang="en-US"/>
          </a:p>
        </p:txBody>
      </p:sp>
      <p:grpSp>
        <p:nvGrpSpPr>
          <p:cNvPr id="7" name="Group 6"/>
          <p:cNvGrpSpPr/>
          <p:nvPr/>
        </p:nvGrpSpPr>
        <p:grpSpPr>
          <a:xfrm>
            <a:off x="2806989" y="4619625"/>
            <a:ext cx="1172332" cy="2294923"/>
            <a:chOff x="7538388" y="1727634"/>
            <a:chExt cx="1028844" cy="1958756"/>
          </a:xfrm>
        </p:grpSpPr>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538388" y="2143125"/>
              <a:ext cx="1028844" cy="1543265"/>
            </a:xfrm>
            <a:prstGeom prst="rect">
              <a:avLst/>
            </a:prstGeom>
          </p:spPr>
        </p:pic>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81661" y="1727634"/>
              <a:ext cx="985571" cy="687800"/>
            </a:xfrm>
            <a:prstGeom prst="rect">
              <a:avLst/>
            </a:prstGeom>
          </p:spPr>
        </p:pic>
      </p:grpSp>
      <p:pic>
        <p:nvPicPr>
          <p:cNvPr id="11" name="Picture 10"/>
          <p:cNvPicPr>
            <a:picLocks noChangeAspect="1"/>
          </p:cNvPicPr>
          <p:nvPr/>
        </p:nvPicPr>
        <p:blipFill rotWithShape="1">
          <a:blip r:embed="rId4" cstate="email">
            <a:extLst>
              <a:ext uri="{28A0092B-C50C-407E-A947-70E740481C1C}">
                <a14:useLocalDpi xmlns:a14="http://schemas.microsoft.com/office/drawing/2010/main"/>
              </a:ext>
            </a:extLst>
          </a:blip>
          <a:srcRect b="-2806"/>
          <a:stretch/>
        </p:blipFill>
        <p:spPr>
          <a:xfrm>
            <a:off x="5473989" y="5410200"/>
            <a:ext cx="485774" cy="638175"/>
          </a:xfrm>
          <a:prstGeom prst="rect">
            <a:avLst/>
          </a:prstGeom>
        </p:spPr>
      </p:pic>
      <p:pic>
        <p:nvPicPr>
          <p:cNvPr id="12" name="Picture 11"/>
          <p:cNvPicPr>
            <a:picLocks noChangeAspect="1"/>
          </p:cNvPicPr>
          <p:nvPr/>
        </p:nvPicPr>
        <p:blipFill rotWithShape="1">
          <a:blip r:embed="rId4" cstate="email">
            <a:extLst>
              <a:ext uri="{28A0092B-C50C-407E-A947-70E740481C1C}">
                <a14:useLocalDpi xmlns:a14="http://schemas.microsoft.com/office/drawing/2010/main"/>
              </a:ext>
            </a:extLst>
          </a:blip>
          <a:srcRect b="-2806"/>
          <a:stretch/>
        </p:blipFill>
        <p:spPr>
          <a:xfrm>
            <a:off x="5473989" y="3886200"/>
            <a:ext cx="485774" cy="638175"/>
          </a:xfrm>
          <a:prstGeom prst="rect">
            <a:avLst/>
          </a:prstGeom>
        </p:spPr>
      </p:pic>
      <p:cxnSp>
        <p:nvCxnSpPr>
          <p:cNvPr id="13" name="Straight Connector 12"/>
          <p:cNvCxnSpPr/>
          <p:nvPr/>
        </p:nvCxnSpPr>
        <p:spPr>
          <a:xfrm flipH="1">
            <a:off x="4102389" y="6248400"/>
            <a:ext cx="1676400" cy="0"/>
          </a:xfrm>
          <a:prstGeom prst="line">
            <a:avLst/>
          </a:prstGeom>
          <a:ln w="57150" cmpd="sng">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flipV="1">
            <a:off x="3721389" y="5334000"/>
            <a:ext cx="381000" cy="914400"/>
          </a:xfrm>
          <a:prstGeom prst="straightConnector1">
            <a:avLst/>
          </a:prstGeom>
          <a:ln w="57150" cmpd="sng">
            <a:solidFill>
              <a:schemeClr val="tx2">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626389" y="6381148"/>
            <a:ext cx="1536411" cy="369332"/>
          </a:xfrm>
          <a:prstGeom prst="rect">
            <a:avLst/>
          </a:prstGeom>
          <a:noFill/>
        </p:spPr>
        <p:txBody>
          <a:bodyPr wrap="none" rtlCol="0">
            <a:spAutoFit/>
          </a:bodyPr>
          <a:lstStyle/>
          <a:p>
            <a:r>
              <a:rPr lang="en-US" dirty="0" smtClean="0">
                <a:solidFill>
                  <a:schemeClr val="tx2">
                    <a:lumMod val="50000"/>
                  </a:schemeClr>
                </a:solidFill>
              </a:rPr>
              <a:t>Feedback |Y|</a:t>
            </a:r>
            <a:endParaRPr lang="en-US" dirty="0">
              <a:solidFill>
                <a:schemeClr val="tx2">
                  <a:lumMod val="50000"/>
                </a:schemeClr>
              </a:solidFill>
            </a:endParaRPr>
          </a:p>
        </p:txBody>
      </p:sp>
      <p:pic>
        <p:nvPicPr>
          <p:cNvPr id="21" name="Picture 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26189" y="4128913"/>
            <a:ext cx="1375847" cy="1806260"/>
          </a:xfrm>
          <a:prstGeom prst="rect">
            <a:avLst/>
          </a:prstGeom>
        </p:spPr>
      </p:pic>
      <p:cxnSp>
        <p:nvCxnSpPr>
          <p:cNvPr id="10" name="Straight Arrow Connector 9"/>
          <p:cNvCxnSpPr/>
          <p:nvPr/>
        </p:nvCxnSpPr>
        <p:spPr>
          <a:xfrm flipV="1">
            <a:off x="3294015" y="2784763"/>
            <a:ext cx="533400" cy="609600"/>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4665615" y="2701637"/>
            <a:ext cx="228600" cy="692727"/>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flipV="1">
            <a:off x="5732415" y="2625437"/>
            <a:ext cx="304800" cy="692727"/>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3294015" y="2667000"/>
            <a:ext cx="76200" cy="692727"/>
          </a:xfrm>
          <a:prstGeom prst="straightConnector1">
            <a:avLst/>
          </a:prstGeom>
          <a:ln w="28575" cmpd="sng">
            <a:solidFill>
              <a:schemeClr val="tx2">
                <a:lumMod val="75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flipV="1">
            <a:off x="3979815" y="3048000"/>
            <a:ext cx="685800" cy="357242"/>
          </a:xfrm>
          <a:prstGeom prst="straightConnector1">
            <a:avLst/>
          </a:prstGeom>
          <a:ln w="28575" cmpd="sng">
            <a:solidFill>
              <a:schemeClr val="tx2">
                <a:lumMod val="75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a:off x="5351415" y="3312813"/>
            <a:ext cx="685800" cy="268587"/>
          </a:xfrm>
          <a:prstGeom prst="straightConnector1">
            <a:avLst/>
          </a:prstGeom>
          <a:ln w="28575" cmpd="sng">
            <a:solidFill>
              <a:schemeClr val="tx2">
                <a:lumMod val="75000"/>
              </a:schemeClr>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32" name="Arc 31"/>
          <p:cNvSpPr/>
          <p:nvPr/>
        </p:nvSpPr>
        <p:spPr>
          <a:xfrm>
            <a:off x="3178511" y="2971800"/>
            <a:ext cx="344104" cy="256908"/>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Arc 32"/>
          <p:cNvSpPr/>
          <p:nvPr/>
        </p:nvSpPr>
        <p:spPr>
          <a:xfrm rot="10141364" flipV="1">
            <a:off x="4454922" y="3147933"/>
            <a:ext cx="659185" cy="220321"/>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Arc 33"/>
          <p:cNvSpPr/>
          <p:nvPr/>
        </p:nvSpPr>
        <p:spPr>
          <a:xfrm rot="7167247" flipV="1">
            <a:off x="5660815" y="3002745"/>
            <a:ext cx="659185" cy="220321"/>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5"/>
          <p:cNvSpPr txBox="1"/>
          <p:nvPr/>
        </p:nvSpPr>
        <p:spPr>
          <a:xfrm>
            <a:off x="3361858" y="2667000"/>
            <a:ext cx="313157" cy="369332"/>
          </a:xfrm>
          <a:prstGeom prst="rect">
            <a:avLst/>
          </a:prstGeom>
          <a:noFill/>
        </p:spPr>
        <p:txBody>
          <a:bodyPr wrap="none" rtlCol="0">
            <a:spAutoFit/>
          </a:bodyPr>
          <a:lstStyle/>
          <a:p>
            <a:r>
              <a:rPr lang="en-US" dirty="0" err="1" smtClean="0"/>
              <a:t>δ</a:t>
            </a:r>
            <a:endParaRPr lang="en-US" dirty="0" smtClean="0"/>
          </a:p>
        </p:txBody>
      </p:sp>
      <p:sp>
        <p:nvSpPr>
          <p:cNvPr id="37" name="TextBox 36"/>
          <p:cNvSpPr txBox="1"/>
          <p:nvPr/>
        </p:nvSpPr>
        <p:spPr>
          <a:xfrm>
            <a:off x="4284615" y="2819400"/>
            <a:ext cx="441535" cy="369332"/>
          </a:xfrm>
          <a:prstGeom prst="rect">
            <a:avLst/>
          </a:prstGeom>
          <a:noFill/>
        </p:spPr>
        <p:txBody>
          <a:bodyPr wrap="none" rtlCol="0">
            <a:spAutoFit/>
          </a:bodyPr>
          <a:lstStyle/>
          <a:p>
            <a:r>
              <a:rPr lang="en-US" dirty="0" smtClean="0"/>
              <a:t>2δ</a:t>
            </a:r>
          </a:p>
        </p:txBody>
      </p:sp>
      <p:sp>
        <p:nvSpPr>
          <p:cNvPr id="38" name="TextBox 37"/>
          <p:cNvSpPr txBox="1"/>
          <p:nvPr/>
        </p:nvSpPr>
        <p:spPr>
          <a:xfrm>
            <a:off x="5443280" y="2983468"/>
            <a:ext cx="441535" cy="369332"/>
          </a:xfrm>
          <a:prstGeom prst="rect">
            <a:avLst/>
          </a:prstGeom>
          <a:noFill/>
        </p:spPr>
        <p:txBody>
          <a:bodyPr wrap="none" rtlCol="0">
            <a:spAutoFit/>
          </a:bodyPr>
          <a:lstStyle/>
          <a:p>
            <a:r>
              <a:rPr lang="en-US" dirty="0"/>
              <a:t>3</a:t>
            </a:r>
            <a:r>
              <a:rPr lang="en-US" dirty="0" smtClean="0"/>
              <a:t>δ</a:t>
            </a:r>
          </a:p>
        </p:txBody>
      </p:sp>
      <p:sp>
        <p:nvSpPr>
          <p:cNvPr id="5" name="TextBox 4"/>
          <p:cNvSpPr txBox="1"/>
          <p:nvPr/>
        </p:nvSpPr>
        <p:spPr>
          <a:xfrm>
            <a:off x="6248400" y="4524375"/>
            <a:ext cx="184666" cy="584776"/>
          </a:xfrm>
          <a:prstGeom prst="rect">
            <a:avLst/>
          </a:prstGeom>
          <a:noFill/>
        </p:spPr>
        <p:txBody>
          <a:bodyPr wrap="none" rtlCol="0">
            <a:spAutoFit/>
          </a:bodyPr>
          <a:lstStyle/>
          <a:p>
            <a:endParaRPr lang="en-US" sz="3200" dirty="0"/>
          </a:p>
        </p:txBody>
      </p:sp>
    </p:spTree>
    <p:extLst>
      <p:ext uri="{BB962C8B-B14F-4D97-AF65-F5344CB8AC3E}">
        <p14:creationId xmlns:p14="http://schemas.microsoft.com/office/powerpoint/2010/main" val="2160150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22"/>
                                        </p:tgtEl>
                                      </p:cBhvr>
                                    </p:animEffect>
                                    <p:set>
                                      <p:cBhvr>
                                        <p:cTn id="13" dur="1" fill="hold">
                                          <p:stCondLst>
                                            <p:cond delay="499"/>
                                          </p:stCondLst>
                                        </p:cTn>
                                        <p:tgtEl>
                                          <p:spTgt spid="22"/>
                                        </p:tgtEl>
                                        <p:attrNameLst>
                                          <p:attrName>style.visibility</p:attrName>
                                        </p:attrNameLst>
                                      </p:cBhvr>
                                      <p:to>
                                        <p:strVal val="hidden"/>
                                      </p:to>
                                    </p:set>
                                  </p:childTnLst>
                                </p:cTn>
                              </p:par>
                              <p:par>
                                <p:cTn id="14" presetID="9" presetClass="exit" presetSubtype="0" fill="hold" nodeType="withEffect">
                                  <p:stCondLst>
                                    <p:cond delay="0"/>
                                  </p:stCondLst>
                                  <p:childTnLst>
                                    <p:animEffect transition="out" filter="dissolve">
                                      <p:cBhvr>
                                        <p:cTn id="15" dur="500"/>
                                        <p:tgtEl>
                                          <p:spTgt spid="24"/>
                                        </p:tgtEl>
                                      </p:cBhvr>
                                    </p:animEffect>
                                    <p:set>
                                      <p:cBhvr>
                                        <p:cTn id="16" dur="1" fill="hold">
                                          <p:stCondLst>
                                            <p:cond delay="499"/>
                                          </p:stCondLst>
                                        </p:cTn>
                                        <p:tgtEl>
                                          <p:spTgt spid="24"/>
                                        </p:tgtEl>
                                        <p:attrNameLst>
                                          <p:attrName>style.visibility</p:attrName>
                                        </p:attrNameLst>
                                      </p:cBhvr>
                                      <p:to>
                                        <p:strVal val="hidden"/>
                                      </p:to>
                                    </p:set>
                                  </p:childTnLst>
                                </p:cTn>
                              </p:par>
                              <p:par>
                                <p:cTn id="17" presetID="9" presetClass="exit" presetSubtype="0" fill="hold" nodeType="withEffect">
                                  <p:stCondLst>
                                    <p:cond delay="0"/>
                                  </p:stCondLst>
                                  <p:childTnLst>
                                    <p:animEffect transition="out" filter="dissolve">
                                      <p:cBhvr>
                                        <p:cTn id="18" dur="500"/>
                                        <p:tgtEl>
                                          <p:spTgt spid="25"/>
                                        </p:tgtEl>
                                      </p:cBhvr>
                                    </p:animEffect>
                                    <p:set>
                                      <p:cBhvr>
                                        <p:cTn id="19" dur="1" fill="hold">
                                          <p:stCondLst>
                                            <p:cond delay="499"/>
                                          </p:stCondLst>
                                        </p:cTn>
                                        <p:tgtEl>
                                          <p:spTgt spid="25"/>
                                        </p:tgtEl>
                                        <p:attrNameLst>
                                          <p:attrName>style.visibility</p:attrName>
                                        </p:attrNameLst>
                                      </p:cBhvr>
                                      <p:to>
                                        <p:strVal val="hidden"/>
                                      </p:to>
                                    </p:set>
                                  </p:childTnLst>
                                </p:cTn>
                              </p:par>
                              <p:par>
                                <p:cTn id="20" presetID="9" presetClass="exit" presetSubtype="0" fill="hold" nodeType="withEffect">
                                  <p:stCondLst>
                                    <p:cond delay="0"/>
                                  </p:stCondLst>
                                  <p:childTnLst>
                                    <p:animEffect transition="out" filter="dissolve">
                                      <p:cBhvr>
                                        <p:cTn id="21" dur="500"/>
                                        <p:tgtEl>
                                          <p:spTgt spid="27"/>
                                        </p:tgtEl>
                                      </p:cBhvr>
                                    </p:animEffect>
                                    <p:set>
                                      <p:cBhvr>
                                        <p:cTn id="22" dur="1" fill="hold">
                                          <p:stCondLst>
                                            <p:cond delay="499"/>
                                          </p:stCondLst>
                                        </p:cTn>
                                        <p:tgtEl>
                                          <p:spTgt spid="27"/>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32"/>
                                        </p:tgtEl>
                                      </p:cBhvr>
                                    </p:animEffect>
                                    <p:set>
                                      <p:cBhvr>
                                        <p:cTn id="25" dur="1" fill="hold">
                                          <p:stCondLst>
                                            <p:cond delay="499"/>
                                          </p:stCondLst>
                                        </p:cTn>
                                        <p:tgtEl>
                                          <p:spTgt spid="32"/>
                                        </p:tgtEl>
                                        <p:attrNameLst>
                                          <p:attrName>style.visibility</p:attrName>
                                        </p:attrNameLst>
                                      </p:cBhvr>
                                      <p:to>
                                        <p:strVal val="hidden"/>
                                      </p:to>
                                    </p:set>
                                  </p:childTnLst>
                                </p:cTn>
                              </p:par>
                              <p:par>
                                <p:cTn id="26" presetID="9" presetClass="exit" presetSubtype="0" fill="hold" grpId="0" nodeType="withEffect">
                                  <p:stCondLst>
                                    <p:cond delay="0"/>
                                  </p:stCondLst>
                                  <p:childTnLst>
                                    <p:animEffect transition="out" filter="dissolve">
                                      <p:cBhvr>
                                        <p:cTn id="27" dur="500"/>
                                        <p:tgtEl>
                                          <p:spTgt spid="33"/>
                                        </p:tgtEl>
                                      </p:cBhvr>
                                    </p:animEffect>
                                    <p:set>
                                      <p:cBhvr>
                                        <p:cTn id="28" dur="1" fill="hold">
                                          <p:stCondLst>
                                            <p:cond delay="499"/>
                                          </p:stCondLst>
                                        </p:cTn>
                                        <p:tgtEl>
                                          <p:spTgt spid="33"/>
                                        </p:tgtEl>
                                        <p:attrNameLst>
                                          <p:attrName>style.visibility</p:attrName>
                                        </p:attrNameLst>
                                      </p:cBhvr>
                                      <p:to>
                                        <p:strVal val="hidden"/>
                                      </p:to>
                                    </p:set>
                                  </p:childTnLst>
                                </p:cTn>
                              </p:par>
                              <p:par>
                                <p:cTn id="29" presetID="9" presetClass="exit" presetSubtype="0" fill="hold" grpId="0" nodeType="withEffect">
                                  <p:stCondLst>
                                    <p:cond delay="0"/>
                                  </p:stCondLst>
                                  <p:childTnLst>
                                    <p:animEffect transition="out" filter="dissolve">
                                      <p:cBhvr>
                                        <p:cTn id="30" dur="500"/>
                                        <p:tgtEl>
                                          <p:spTgt spid="34"/>
                                        </p:tgtEl>
                                      </p:cBhvr>
                                    </p:animEffect>
                                    <p:set>
                                      <p:cBhvr>
                                        <p:cTn id="31" dur="1" fill="hold">
                                          <p:stCondLst>
                                            <p:cond delay="499"/>
                                          </p:stCondLst>
                                        </p:cTn>
                                        <p:tgtEl>
                                          <p:spTgt spid="34"/>
                                        </p:tgtEl>
                                        <p:attrNameLst>
                                          <p:attrName>style.visibility</p:attrName>
                                        </p:attrNameLst>
                                      </p:cBhvr>
                                      <p:to>
                                        <p:strVal val="hidden"/>
                                      </p:to>
                                    </p:set>
                                  </p:childTnLst>
                                </p:cTn>
                              </p:par>
                              <p:par>
                                <p:cTn id="32" presetID="9" presetClass="exit" presetSubtype="0" fill="hold" grpId="0" nodeType="withEffect">
                                  <p:stCondLst>
                                    <p:cond delay="0"/>
                                  </p:stCondLst>
                                  <p:childTnLst>
                                    <p:animEffect transition="out" filter="dissolve">
                                      <p:cBhvr>
                                        <p:cTn id="33" dur="500"/>
                                        <p:tgtEl>
                                          <p:spTgt spid="36"/>
                                        </p:tgtEl>
                                      </p:cBhvr>
                                    </p:animEffect>
                                    <p:set>
                                      <p:cBhvr>
                                        <p:cTn id="34" dur="1" fill="hold">
                                          <p:stCondLst>
                                            <p:cond delay="499"/>
                                          </p:stCondLst>
                                        </p:cTn>
                                        <p:tgtEl>
                                          <p:spTgt spid="36"/>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37"/>
                                        </p:tgtEl>
                                      </p:cBhvr>
                                    </p:animEffect>
                                    <p:set>
                                      <p:cBhvr>
                                        <p:cTn id="37" dur="1" fill="hold">
                                          <p:stCondLst>
                                            <p:cond delay="499"/>
                                          </p:stCondLst>
                                        </p:cTn>
                                        <p:tgtEl>
                                          <p:spTgt spid="37"/>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38"/>
                                        </p:tgtEl>
                                      </p:cBhvr>
                                    </p:animEffect>
                                    <p:set>
                                      <p:cBhvr>
                                        <p:cTn id="40" dur="1" fill="hold">
                                          <p:stCondLst>
                                            <p:cond delay="499"/>
                                          </p:stCondLst>
                                        </p:cTn>
                                        <p:tgtEl>
                                          <p:spTgt spid="38"/>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par>
                                <p:cTn id="59" presetID="1" presetClass="entr" presetSubtype="0" fill="hold" grpId="1" nodeType="with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32" grpId="0" animBg="1"/>
      <p:bldP spid="33" grpId="0" animBg="1"/>
      <p:bldP spid="34" grpId="0" animBg="1"/>
      <p:bldP spid="36" grpId="0"/>
      <p:bldP spid="37" grpId="0"/>
      <p:bldP spid="3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smtClean="0"/>
              <a:t>Noncoherent</a:t>
            </a:r>
            <a:r>
              <a:rPr lang="en-US" sz="3600" dirty="0" smtClean="0"/>
              <a:t> compressive sensing</a:t>
            </a:r>
            <a:endParaRPr lang="en-US" sz="3600" dirty="0"/>
          </a:p>
        </p:txBody>
      </p:sp>
      <p:sp>
        <p:nvSpPr>
          <p:cNvPr id="3" name="Content Placeholder 2"/>
          <p:cNvSpPr>
            <a:spLocks noGrp="1"/>
          </p:cNvSpPr>
          <p:nvPr>
            <p:ph idx="1"/>
          </p:nvPr>
        </p:nvSpPr>
        <p:spPr>
          <a:xfrm>
            <a:off x="457200" y="1600200"/>
            <a:ext cx="8229600" cy="5257800"/>
          </a:xfrm>
        </p:spPr>
        <p:txBody>
          <a:bodyPr>
            <a:normAutofit/>
          </a:bodyPr>
          <a:lstStyle/>
          <a:p>
            <a:pPr marL="0" indent="0">
              <a:buNone/>
            </a:pPr>
            <a:r>
              <a:rPr lang="en-US" dirty="0" smtClean="0"/>
              <a:t>-</a:t>
            </a:r>
            <a:r>
              <a:rPr lang="en-US" sz="2800" dirty="0" smtClean="0"/>
              <a:t>-Match (normalized) RSS measurements against expected RSS measurements across “spatial frequencies”</a:t>
            </a:r>
          </a:p>
          <a:p>
            <a:pPr marL="0" indent="0">
              <a:buNone/>
            </a:pPr>
            <a:endParaRPr lang="en-US" sz="2800" dirty="0" smtClean="0"/>
          </a:p>
          <a:p>
            <a:pPr marL="0" indent="0">
              <a:buNone/>
            </a:pPr>
            <a:r>
              <a:rPr lang="en-US" dirty="0" smtClean="0"/>
              <a:t>--Noisier for </a:t>
            </a:r>
            <a:r>
              <a:rPr lang="en-US" dirty="0" err="1" smtClean="0"/>
              <a:t>noncoherent</a:t>
            </a:r>
            <a:r>
              <a:rPr lang="en-US" dirty="0" smtClean="0"/>
              <a:t>, but it still works</a:t>
            </a:r>
          </a:p>
          <a:p>
            <a:endParaRPr lang="en-US" dirty="0" smtClean="0"/>
          </a:p>
          <a:p>
            <a:endParaRPr lang="en-US" dirty="0" smtClean="0"/>
          </a:p>
          <a:p>
            <a:pPr marL="0" indent="0">
              <a:buNone/>
            </a:pPr>
            <a:endParaRPr lang="en-US" dirty="0"/>
          </a:p>
        </p:txBody>
      </p:sp>
      <p:sp>
        <p:nvSpPr>
          <p:cNvPr id="4" name="Slide Number Placeholder 3"/>
          <p:cNvSpPr>
            <a:spLocks noGrp="1"/>
          </p:cNvSpPr>
          <p:nvPr>
            <p:ph type="sldNum" sz="quarter" idx="12"/>
          </p:nvPr>
        </p:nvSpPr>
        <p:spPr/>
        <p:txBody>
          <a:bodyPr/>
          <a:lstStyle/>
          <a:p>
            <a:fld id="{027B3961-5221-4EF1-8A5C-E73CD8CACA20}" type="slidenum">
              <a:rPr lang="en-US" smtClean="0"/>
              <a:t>19</a:t>
            </a:fld>
            <a:endParaRPr lang="en-US"/>
          </a:p>
        </p:txBody>
      </p:sp>
      <p:sp>
        <p:nvSpPr>
          <p:cNvPr id="7" name="TextBox 6"/>
          <p:cNvSpPr txBox="1"/>
          <p:nvPr/>
        </p:nvSpPr>
        <p:spPr>
          <a:xfrm>
            <a:off x="6019800" y="6248400"/>
            <a:ext cx="2031889" cy="369332"/>
          </a:xfrm>
          <a:prstGeom prst="rect">
            <a:avLst/>
          </a:prstGeom>
          <a:noFill/>
        </p:spPr>
        <p:txBody>
          <a:bodyPr wrap="none" rtlCol="0">
            <a:spAutoFit/>
          </a:bodyPr>
          <a:lstStyle/>
          <a:p>
            <a:r>
              <a:rPr lang="en-US" b="1" dirty="0" smtClean="0"/>
              <a:t>True spatial freq.</a:t>
            </a:r>
            <a:endParaRPr lang="en-US" b="1" dirty="0"/>
          </a:p>
        </p:txBody>
      </p:sp>
      <p:sp>
        <p:nvSpPr>
          <p:cNvPr id="9" name="TextBox 8"/>
          <p:cNvSpPr txBox="1"/>
          <p:nvPr/>
        </p:nvSpPr>
        <p:spPr>
          <a:xfrm>
            <a:off x="1295400" y="6248400"/>
            <a:ext cx="2031889" cy="369332"/>
          </a:xfrm>
          <a:prstGeom prst="rect">
            <a:avLst/>
          </a:prstGeom>
          <a:noFill/>
        </p:spPr>
        <p:txBody>
          <a:bodyPr wrap="none" rtlCol="0">
            <a:spAutoFit/>
          </a:bodyPr>
          <a:lstStyle/>
          <a:p>
            <a:r>
              <a:rPr lang="en-US" b="1" dirty="0" smtClean="0"/>
              <a:t>True spatial freq.</a:t>
            </a:r>
            <a:endParaRPr lang="en-US" b="1" dirty="0"/>
          </a:p>
        </p:txBody>
      </p:sp>
      <p:sp>
        <p:nvSpPr>
          <p:cNvPr id="14" name="Rectangle 13"/>
          <p:cNvSpPr/>
          <p:nvPr/>
        </p:nvSpPr>
        <p:spPr>
          <a:xfrm>
            <a:off x="6781800" y="3048000"/>
            <a:ext cx="1600200" cy="2286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32 beacons</a:t>
            </a:r>
            <a:endParaRPr lang="en-US" dirty="0">
              <a:solidFill>
                <a:schemeClr val="tx1"/>
              </a:solidFill>
            </a:endParaRPr>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048000"/>
            <a:ext cx="9144000" cy="3264864"/>
          </a:xfrm>
          <a:prstGeom prst="rect">
            <a:avLst/>
          </a:prstGeom>
        </p:spPr>
      </p:pic>
      <p:sp>
        <p:nvSpPr>
          <p:cNvPr id="8" name="Rectangle 7"/>
          <p:cNvSpPr/>
          <p:nvPr/>
        </p:nvSpPr>
        <p:spPr>
          <a:xfrm>
            <a:off x="4724400" y="4495800"/>
            <a:ext cx="228600" cy="3810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7086600" y="3048000"/>
            <a:ext cx="1600200" cy="2286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52400" y="4572000"/>
            <a:ext cx="228600" cy="3810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rot="16200000">
            <a:off x="3632803" y="4532266"/>
            <a:ext cx="2271062" cy="369332"/>
          </a:xfrm>
          <a:prstGeom prst="rect">
            <a:avLst/>
          </a:prstGeom>
          <a:noFill/>
        </p:spPr>
        <p:txBody>
          <a:bodyPr wrap="none" rtlCol="0">
            <a:spAutoFit/>
          </a:bodyPr>
          <a:lstStyle/>
          <a:p>
            <a:r>
              <a:rPr lang="en-US" b="1" dirty="0" smtClean="0"/>
              <a:t>Template matching</a:t>
            </a:r>
            <a:endParaRPr lang="en-US" b="1" dirty="0"/>
          </a:p>
        </p:txBody>
      </p:sp>
      <p:sp>
        <p:nvSpPr>
          <p:cNvPr id="13" name="Rectangle 12"/>
          <p:cNvSpPr/>
          <p:nvPr/>
        </p:nvSpPr>
        <p:spPr>
          <a:xfrm>
            <a:off x="2286000" y="3048000"/>
            <a:ext cx="1454727" cy="2286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32 beacons</a:t>
            </a:r>
            <a:endParaRPr lang="en-US" dirty="0">
              <a:solidFill>
                <a:schemeClr val="tx1"/>
              </a:solidFill>
            </a:endParaRPr>
          </a:p>
        </p:txBody>
      </p:sp>
      <p:sp>
        <p:nvSpPr>
          <p:cNvPr id="11" name="TextBox 10"/>
          <p:cNvSpPr txBox="1"/>
          <p:nvPr/>
        </p:nvSpPr>
        <p:spPr>
          <a:xfrm rot="16200000">
            <a:off x="-939197" y="4532265"/>
            <a:ext cx="2271062" cy="369332"/>
          </a:xfrm>
          <a:prstGeom prst="rect">
            <a:avLst/>
          </a:prstGeom>
          <a:noFill/>
        </p:spPr>
        <p:txBody>
          <a:bodyPr wrap="none" rtlCol="0">
            <a:spAutoFit/>
          </a:bodyPr>
          <a:lstStyle/>
          <a:p>
            <a:r>
              <a:rPr lang="en-US" b="1" dirty="0" smtClean="0"/>
              <a:t>Template matching</a:t>
            </a:r>
            <a:endParaRPr lang="en-US" b="1" dirty="0"/>
          </a:p>
        </p:txBody>
      </p:sp>
      <p:sp>
        <p:nvSpPr>
          <p:cNvPr id="15" name="Rectangle 14"/>
          <p:cNvSpPr/>
          <p:nvPr/>
        </p:nvSpPr>
        <p:spPr>
          <a:xfrm>
            <a:off x="7010400" y="3048000"/>
            <a:ext cx="1454727" cy="2286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32 beacons</a:t>
            </a:r>
            <a:endParaRPr lang="en-US" dirty="0">
              <a:solidFill>
                <a:schemeClr val="tx1"/>
              </a:solidFill>
            </a:endParaRPr>
          </a:p>
        </p:txBody>
      </p:sp>
    </p:spTree>
    <p:extLst>
      <p:ext uri="{BB962C8B-B14F-4D97-AF65-F5344CB8AC3E}">
        <p14:creationId xmlns:p14="http://schemas.microsoft.com/office/powerpoint/2010/main" val="11449125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Collaborators</a:t>
            </a:r>
            <a:endParaRPr lang="en-US" dirty="0"/>
          </a:p>
        </p:txBody>
      </p:sp>
      <p:pic>
        <p:nvPicPr>
          <p:cNvPr id="4" name="Picture 3" descr="zhinus_photo.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74589" y="3723560"/>
            <a:ext cx="770523" cy="770523"/>
          </a:xfrm>
          <a:prstGeom prst="rect">
            <a:avLst/>
          </a:prstGeom>
        </p:spPr>
      </p:pic>
      <p:pic>
        <p:nvPicPr>
          <p:cNvPr id="5" name="Picture 4" descr="maryam_photo.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66260" y="3704813"/>
            <a:ext cx="800932" cy="941095"/>
          </a:xfrm>
          <a:prstGeom prst="rect">
            <a:avLst/>
          </a:prstGeom>
        </p:spPr>
      </p:pic>
      <p:pic>
        <p:nvPicPr>
          <p:cNvPr id="6" name="Picture 5" descr="download.jp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74589" y="1453503"/>
            <a:ext cx="745548" cy="745548"/>
          </a:xfrm>
          <a:prstGeom prst="rect">
            <a:avLst/>
          </a:prstGeom>
        </p:spPr>
      </p:pic>
      <p:pic>
        <p:nvPicPr>
          <p:cNvPr id="7" name="Picture 6" descr="images.jp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36020" y="1417638"/>
            <a:ext cx="716682" cy="894961"/>
          </a:xfrm>
          <a:prstGeom prst="rect">
            <a:avLst/>
          </a:prstGeom>
        </p:spPr>
      </p:pic>
      <p:sp>
        <p:nvSpPr>
          <p:cNvPr id="8" name="TextBox 7"/>
          <p:cNvSpPr txBox="1"/>
          <p:nvPr/>
        </p:nvSpPr>
        <p:spPr>
          <a:xfrm>
            <a:off x="925099" y="2301171"/>
            <a:ext cx="1903085" cy="646331"/>
          </a:xfrm>
          <a:prstGeom prst="rect">
            <a:avLst/>
          </a:prstGeom>
          <a:noFill/>
        </p:spPr>
        <p:txBody>
          <a:bodyPr wrap="none" rtlCol="0">
            <a:spAutoFit/>
          </a:bodyPr>
          <a:lstStyle/>
          <a:p>
            <a:pPr algn="ctr"/>
            <a:r>
              <a:rPr lang="en-US" dirty="0" smtClean="0"/>
              <a:t>Dinesh </a:t>
            </a:r>
            <a:r>
              <a:rPr lang="en-US" dirty="0" err="1" smtClean="0"/>
              <a:t>Ramasamy</a:t>
            </a:r>
            <a:endParaRPr lang="en-US" dirty="0" smtClean="0"/>
          </a:p>
          <a:p>
            <a:pPr algn="ctr"/>
            <a:r>
              <a:rPr lang="en-US" dirty="0" smtClean="0"/>
              <a:t>(now at </a:t>
            </a:r>
            <a:r>
              <a:rPr lang="en-US" dirty="0" err="1" smtClean="0"/>
              <a:t>Uber</a:t>
            </a:r>
            <a:r>
              <a:rPr lang="en-US" dirty="0" smtClean="0"/>
              <a:t>)</a:t>
            </a:r>
            <a:endParaRPr lang="en-US" dirty="0"/>
          </a:p>
        </p:txBody>
      </p:sp>
      <p:sp>
        <p:nvSpPr>
          <p:cNvPr id="9" name="TextBox 8"/>
          <p:cNvSpPr txBox="1"/>
          <p:nvPr/>
        </p:nvSpPr>
        <p:spPr>
          <a:xfrm>
            <a:off x="5133416" y="2538489"/>
            <a:ext cx="2304763" cy="646331"/>
          </a:xfrm>
          <a:prstGeom prst="rect">
            <a:avLst/>
          </a:prstGeom>
          <a:noFill/>
        </p:spPr>
        <p:txBody>
          <a:bodyPr wrap="none" rtlCol="0">
            <a:spAutoFit/>
          </a:bodyPr>
          <a:lstStyle/>
          <a:p>
            <a:pPr algn="ctr"/>
            <a:r>
              <a:rPr lang="en-US" dirty="0" err="1" smtClean="0"/>
              <a:t>Sriram</a:t>
            </a:r>
            <a:r>
              <a:rPr lang="en-US" dirty="0" smtClean="0"/>
              <a:t> </a:t>
            </a:r>
            <a:r>
              <a:rPr lang="en-US" dirty="0" err="1" smtClean="0"/>
              <a:t>Venkateswaran</a:t>
            </a:r>
            <a:endParaRPr lang="en-US" dirty="0" smtClean="0"/>
          </a:p>
          <a:p>
            <a:pPr algn="ctr"/>
            <a:r>
              <a:rPr lang="en-US" dirty="0" smtClean="0"/>
              <a:t>(now at </a:t>
            </a:r>
            <a:r>
              <a:rPr lang="en-US" dirty="0" err="1" smtClean="0"/>
              <a:t>Kumu</a:t>
            </a:r>
            <a:r>
              <a:rPr lang="en-US" dirty="0" smtClean="0"/>
              <a:t>)</a:t>
            </a:r>
            <a:endParaRPr lang="en-US" dirty="0"/>
          </a:p>
        </p:txBody>
      </p:sp>
      <p:sp>
        <p:nvSpPr>
          <p:cNvPr id="10" name="TextBox 9"/>
          <p:cNvSpPr txBox="1"/>
          <p:nvPr/>
        </p:nvSpPr>
        <p:spPr>
          <a:xfrm>
            <a:off x="1210236" y="4561988"/>
            <a:ext cx="1384589" cy="369332"/>
          </a:xfrm>
          <a:prstGeom prst="rect">
            <a:avLst/>
          </a:prstGeom>
          <a:noFill/>
        </p:spPr>
        <p:txBody>
          <a:bodyPr wrap="none" rtlCol="0">
            <a:spAutoFit/>
          </a:bodyPr>
          <a:lstStyle/>
          <a:p>
            <a:r>
              <a:rPr lang="en-US" dirty="0" err="1" smtClean="0"/>
              <a:t>Zhinus</a:t>
            </a:r>
            <a:r>
              <a:rPr lang="en-US" dirty="0" smtClean="0"/>
              <a:t> </a:t>
            </a:r>
            <a:r>
              <a:rPr lang="en-US" dirty="0" err="1" smtClean="0"/>
              <a:t>Marzi</a:t>
            </a:r>
            <a:endParaRPr lang="en-US" dirty="0"/>
          </a:p>
        </p:txBody>
      </p:sp>
      <p:sp>
        <p:nvSpPr>
          <p:cNvPr id="11" name="TextBox 10"/>
          <p:cNvSpPr txBox="1"/>
          <p:nvPr/>
        </p:nvSpPr>
        <p:spPr>
          <a:xfrm>
            <a:off x="5395142" y="4617712"/>
            <a:ext cx="1915120" cy="369332"/>
          </a:xfrm>
          <a:prstGeom prst="rect">
            <a:avLst/>
          </a:prstGeom>
          <a:noFill/>
        </p:spPr>
        <p:txBody>
          <a:bodyPr wrap="none" rtlCol="0">
            <a:spAutoFit/>
          </a:bodyPr>
          <a:lstStyle/>
          <a:p>
            <a:r>
              <a:rPr lang="en-US" dirty="0" smtClean="0"/>
              <a:t>Maryam E. </a:t>
            </a:r>
            <a:r>
              <a:rPr lang="en-US" dirty="0" err="1" smtClean="0"/>
              <a:t>Rasekh</a:t>
            </a:r>
            <a:endParaRPr lang="en-US" dirty="0"/>
          </a:p>
        </p:txBody>
      </p:sp>
      <p:sp>
        <p:nvSpPr>
          <p:cNvPr id="12" name="TextBox 11"/>
          <p:cNvSpPr txBox="1"/>
          <p:nvPr/>
        </p:nvSpPr>
        <p:spPr>
          <a:xfrm>
            <a:off x="3137647" y="1651024"/>
            <a:ext cx="1526830" cy="461665"/>
          </a:xfrm>
          <a:prstGeom prst="rect">
            <a:avLst/>
          </a:prstGeom>
          <a:noFill/>
        </p:spPr>
        <p:txBody>
          <a:bodyPr wrap="none" rtlCol="0">
            <a:spAutoFit/>
          </a:bodyPr>
          <a:lstStyle/>
          <a:p>
            <a:r>
              <a:rPr lang="en-US" sz="2400" dirty="0" smtClean="0"/>
              <a:t>2012-2014</a:t>
            </a:r>
            <a:endParaRPr lang="en-US" sz="2400" dirty="0"/>
          </a:p>
        </p:txBody>
      </p:sp>
      <p:pic>
        <p:nvPicPr>
          <p:cNvPr id="13" name="Picture 12" descr="babak_photo.jp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664043" y="4157911"/>
            <a:ext cx="630122" cy="888079"/>
          </a:xfrm>
          <a:prstGeom prst="rect">
            <a:avLst/>
          </a:prstGeom>
        </p:spPr>
      </p:pic>
      <p:sp>
        <p:nvSpPr>
          <p:cNvPr id="14" name="TextBox 13"/>
          <p:cNvSpPr txBox="1"/>
          <p:nvPr/>
        </p:nvSpPr>
        <p:spPr>
          <a:xfrm>
            <a:off x="3137647" y="5077752"/>
            <a:ext cx="2153391" cy="369332"/>
          </a:xfrm>
          <a:prstGeom prst="rect">
            <a:avLst/>
          </a:prstGeom>
          <a:noFill/>
        </p:spPr>
        <p:txBody>
          <a:bodyPr wrap="none" rtlCol="0">
            <a:spAutoFit/>
          </a:bodyPr>
          <a:lstStyle/>
          <a:p>
            <a:r>
              <a:rPr lang="en-US" dirty="0" err="1" smtClean="0"/>
              <a:t>Babak</a:t>
            </a:r>
            <a:r>
              <a:rPr lang="en-US" dirty="0" smtClean="0"/>
              <a:t> </a:t>
            </a:r>
            <a:r>
              <a:rPr lang="en-US" dirty="0" err="1" smtClean="0"/>
              <a:t>Mamandipoor</a:t>
            </a:r>
            <a:endParaRPr lang="en-US" dirty="0"/>
          </a:p>
        </p:txBody>
      </p:sp>
      <p:sp>
        <p:nvSpPr>
          <p:cNvPr id="15" name="TextBox 14"/>
          <p:cNvSpPr txBox="1"/>
          <p:nvPr/>
        </p:nvSpPr>
        <p:spPr>
          <a:xfrm>
            <a:off x="3137647" y="3240365"/>
            <a:ext cx="1863311" cy="461665"/>
          </a:xfrm>
          <a:prstGeom prst="rect">
            <a:avLst/>
          </a:prstGeom>
          <a:noFill/>
        </p:spPr>
        <p:txBody>
          <a:bodyPr wrap="none" rtlCol="0">
            <a:spAutoFit/>
          </a:bodyPr>
          <a:lstStyle/>
          <a:p>
            <a:r>
              <a:rPr lang="en-US" sz="2400" dirty="0" smtClean="0"/>
              <a:t>2014-present</a:t>
            </a:r>
            <a:endParaRPr lang="en-US" sz="2400" dirty="0"/>
          </a:p>
        </p:txBody>
      </p:sp>
      <p:pic>
        <p:nvPicPr>
          <p:cNvPr id="16" name="Picture 15" descr="Image result for heather zhe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559363" y="5462202"/>
            <a:ext cx="811856" cy="811856"/>
          </a:xfrm>
          <a:prstGeom prst="rect">
            <a:avLst/>
          </a:prstGeom>
          <a:noFill/>
          <a:extLst>
            <a:ext uri="{909E8E84-426E-40dd-AFC4-6F175D3DCCD1}">
              <a14:hiddenFill xmlns:a14="http://schemas.microsoft.com/office/drawing/2010/main" xmlns="">
                <a:solidFill>
                  <a:srgbClr val="FFFFFF"/>
                </a:solidFill>
              </a14:hiddenFill>
            </a:ext>
          </a:extLst>
        </p:spPr>
      </p:pic>
      <p:pic>
        <p:nvPicPr>
          <p:cNvPr id="17" name="Picture 16" descr="http://www.cs.ucsb.edu/~yanzi/imgs/yanzi_150x200.png"/>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6352702" y="5386611"/>
            <a:ext cx="693357" cy="846931"/>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extBox 2"/>
          <p:cNvSpPr txBox="1"/>
          <p:nvPr/>
        </p:nvSpPr>
        <p:spPr>
          <a:xfrm>
            <a:off x="488564" y="6364769"/>
            <a:ext cx="3263145" cy="369332"/>
          </a:xfrm>
          <a:prstGeom prst="rect">
            <a:avLst/>
          </a:prstGeom>
          <a:noFill/>
        </p:spPr>
        <p:txBody>
          <a:bodyPr wrap="none" rtlCol="0">
            <a:spAutoFit/>
          </a:bodyPr>
          <a:lstStyle/>
          <a:p>
            <a:r>
              <a:rPr lang="en-US" dirty="0" smtClean="0"/>
              <a:t>Prof. Heather </a:t>
            </a:r>
            <a:r>
              <a:rPr lang="en-US" dirty="0" err="1" smtClean="0"/>
              <a:t>Zheng</a:t>
            </a:r>
            <a:r>
              <a:rPr lang="en-US" dirty="0" smtClean="0"/>
              <a:t> (U. Chicago)</a:t>
            </a:r>
            <a:endParaRPr lang="en-US" dirty="0"/>
          </a:p>
        </p:txBody>
      </p:sp>
      <p:sp>
        <p:nvSpPr>
          <p:cNvPr id="18" name="TextBox 17"/>
          <p:cNvSpPr txBox="1"/>
          <p:nvPr/>
        </p:nvSpPr>
        <p:spPr>
          <a:xfrm>
            <a:off x="6267511" y="6349651"/>
            <a:ext cx="1075986" cy="369332"/>
          </a:xfrm>
          <a:prstGeom prst="rect">
            <a:avLst/>
          </a:prstGeom>
          <a:noFill/>
        </p:spPr>
        <p:txBody>
          <a:bodyPr wrap="none" rtlCol="0">
            <a:spAutoFit/>
          </a:bodyPr>
          <a:lstStyle/>
          <a:p>
            <a:r>
              <a:rPr lang="en-US" dirty="0" err="1" smtClean="0"/>
              <a:t>Yanzi</a:t>
            </a:r>
            <a:r>
              <a:rPr lang="en-US" dirty="0" smtClean="0"/>
              <a:t> Zhu</a:t>
            </a:r>
            <a:endParaRPr lang="en-US" dirty="0"/>
          </a:p>
        </p:txBody>
      </p:sp>
    </p:spTree>
    <p:extLst>
      <p:ext uri="{BB962C8B-B14F-4D97-AF65-F5344CB8AC3E}">
        <p14:creationId xmlns:p14="http://schemas.microsoft.com/office/powerpoint/2010/main" val="28425999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Hardware scalability: coarse phase control</a:t>
            </a:r>
            <a:endParaRPr lang="en-US" sz="3600" dirty="0"/>
          </a:p>
        </p:txBody>
      </p:sp>
      <p:sp>
        <p:nvSpPr>
          <p:cNvPr id="3" name="Content Placeholder 2"/>
          <p:cNvSpPr>
            <a:spLocks noGrp="1"/>
          </p:cNvSpPr>
          <p:nvPr>
            <p:ph idx="1"/>
          </p:nvPr>
        </p:nvSpPr>
        <p:spPr/>
        <p:txBody>
          <a:bodyPr/>
          <a:lstStyle/>
          <a:p>
            <a:r>
              <a:rPr lang="en-US" dirty="0" smtClean="0"/>
              <a:t>Large arrays, limited number of RF chains </a:t>
            </a:r>
          </a:p>
          <a:p>
            <a:r>
              <a:rPr lang="en-US" dirty="0"/>
              <a:t>S</a:t>
            </a:r>
            <a:r>
              <a:rPr lang="en-US" dirty="0" smtClean="0"/>
              <a:t>imple RF phase control, for example via </a:t>
            </a:r>
            <a:r>
              <a:rPr lang="en-US" dirty="0" smtClean="0">
                <a:solidFill>
                  <a:srgbClr val="6E2619"/>
                </a:solidFill>
              </a:rPr>
              <a:t>delay lines</a:t>
            </a:r>
          </a:p>
          <a:p>
            <a:pPr marL="0" indent="0">
              <a:buNone/>
            </a:pPr>
            <a:r>
              <a:rPr lang="en-US" dirty="0" smtClean="0">
                <a:sym typeface="Wingdings"/>
              </a:rPr>
              <a:t></a:t>
            </a:r>
            <a:r>
              <a:rPr lang="en-US" dirty="0">
                <a:sym typeface="Wingdings"/>
              </a:rPr>
              <a:t> </a:t>
            </a:r>
            <a:r>
              <a:rPr lang="en-US" dirty="0" smtClean="0">
                <a:sym typeface="Wingdings"/>
              </a:rPr>
              <a:t>s</a:t>
            </a:r>
            <a:r>
              <a:rPr lang="en-US" dirty="0" smtClean="0"/>
              <a:t>evere quantization of beamforming phases</a:t>
            </a:r>
          </a:p>
        </p:txBody>
      </p:sp>
      <p:sp>
        <p:nvSpPr>
          <p:cNvPr id="4" name="Slide Number Placeholder 3"/>
          <p:cNvSpPr>
            <a:spLocks noGrp="1"/>
          </p:cNvSpPr>
          <p:nvPr>
            <p:ph type="sldNum" sz="quarter" idx="12"/>
          </p:nvPr>
        </p:nvSpPr>
        <p:spPr/>
        <p:txBody>
          <a:bodyPr/>
          <a:lstStyle/>
          <a:p>
            <a:fld id="{027B3961-5221-4EF1-8A5C-E73CD8CACA20}" type="slidenum">
              <a:rPr lang="en-US" smtClean="0"/>
              <a:t>20</a:t>
            </a:fld>
            <a:endParaRPr lang="en-US"/>
          </a:p>
        </p:txBody>
      </p:sp>
      <p:pic>
        <p:nvPicPr>
          <p:cNvPr id="8194" name="Picture 2" descr="C:\Users\Maryam\Dropbox\compressive\phase retrieval\romberg\WCNC_mmw_workshop_2017\figures\PhaseControl.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065602" y="3200400"/>
            <a:ext cx="5012796" cy="2343308"/>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1066800" y="5791200"/>
            <a:ext cx="7138944" cy="646331"/>
          </a:xfrm>
          <a:prstGeom prst="rect">
            <a:avLst/>
          </a:prstGeom>
          <a:noFill/>
        </p:spPr>
        <p:txBody>
          <a:bodyPr wrap="none" rtlCol="0">
            <a:spAutoFit/>
          </a:bodyPr>
          <a:lstStyle/>
          <a:p>
            <a:r>
              <a:rPr lang="en-US" dirty="0" smtClean="0">
                <a:solidFill>
                  <a:srgbClr val="6E2619"/>
                </a:solidFill>
              </a:rPr>
              <a:t>Scanning requires fine-grained control </a:t>
            </a:r>
          </a:p>
          <a:p>
            <a:r>
              <a:rPr lang="en-US" dirty="0">
                <a:solidFill>
                  <a:srgbClr val="6E2619"/>
                </a:solidFill>
              </a:rPr>
              <a:t>C</a:t>
            </a:r>
            <a:r>
              <a:rPr lang="en-US" dirty="0" smtClean="0">
                <a:solidFill>
                  <a:srgbClr val="6E2619"/>
                </a:solidFill>
              </a:rPr>
              <a:t>ompressive approaches works fine with severe phase quantization</a:t>
            </a:r>
            <a:endParaRPr lang="en-US" dirty="0">
              <a:solidFill>
                <a:srgbClr val="6E2619"/>
              </a:solidFill>
            </a:endParaRPr>
          </a:p>
        </p:txBody>
      </p:sp>
    </p:spTree>
    <p:extLst>
      <p:ext uri="{BB962C8B-B14F-4D97-AF65-F5344CB8AC3E}">
        <p14:creationId xmlns:p14="http://schemas.microsoft.com/office/powerpoint/2010/main" val="15789867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smtClean="0"/>
              <a:t>ExperimentS</a:t>
            </a:r>
            <a:endParaRPr lang="en-US" sz="3600" dirty="0"/>
          </a:p>
        </p:txBody>
      </p:sp>
      <p:sp>
        <p:nvSpPr>
          <p:cNvPr id="3" name="Conten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027B3961-5221-4EF1-8A5C-E73CD8CACA20}" type="slidenum">
              <a:rPr lang="en-US" smtClean="0"/>
              <a:t>21</a:t>
            </a:fld>
            <a:endParaRPr lang="en-US"/>
          </a:p>
        </p:txBody>
      </p:sp>
    </p:spTree>
    <p:extLst>
      <p:ext uri="{BB962C8B-B14F-4D97-AF65-F5344CB8AC3E}">
        <p14:creationId xmlns:p14="http://schemas.microsoft.com/office/powerpoint/2010/main" val="42526078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Palatino Linotype" charset="0"/>
                <a:ea typeface="Palatino Linotype" charset="0"/>
                <a:cs typeface="Palatino Linotype" charset="0"/>
              </a:rPr>
              <a:t>Hardware: 60GHz </a:t>
            </a:r>
            <a:r>
              <a:rPr lang="en-US" dirty="0" err="1" smtClean="0">
                <a:latin typeface="Palatino Linotype" charset="0"/>
                <a:ea typeface="Palatino Linotype" charset="0"/>
                <a:cs typeface="Palatino Linotype" charset="0"/>
              </a:rPr>
              <a:t>testbed</a:t>
            </a:r>
            <a:endParaRPr lang="en-US" dirty="0">
              <a:latin typeface="Palatino Linotype" charset="0"/>
              <a:ea typeface="Palatino Linotype" charset="0"/>
              <a:cs typeface="Palatino Linotype" charset="0"/>
            </a:endParaRPr>
          </a:p>
        </p:txBody>
      </p:sp>
      <p:sp>
        <p:nvSpPr>
          <p:cNvPr id="3" name="Content Placeholder 2"/>
          <p:cNvSpPr>
            <a:spLocks noGrp="1"/>
          </p:cNvSpPr>
          <p:nvPr>
            <p:ph idx="1"/>
          </p:nvPr>
        </p:nvSpPr>
        <p:spPr>
          <a:xfrm>
            <a:off x="457200" y="1600200"/>
            <a:ext cx="8229600" cy="5014356"/>
          </a:xfrm>
        </p:spPr>
        <p:txBody>
          <a:bodyPr>
            <a:normAutofit/>
          </a:bodyPr>
          <a:lstStyle/>
          <a:p>
            <a:r>
              <a:rPr lang="en-US" dirty="0"/>
              <a:t>A pair of</a:t>
            </a:r>
          </a:p>
          <a:p>
            <a:pPr lvl="1"/>
            <a:r>
              <a:rPr lang="en-US" sz="2400" dirty="0"/>
              <a:t>16x8 antenna </a:t>
            </a:r>
            <a:r>
              <a:rPr lang="en-US" sz="2400" dirty="0" smtClean="0"/>
              <a:t>array</a:t>
            </a:r>
            <a:endParaRPr lang="en-US" sz="2400" dirty="0"/>
          </a:p>
        </p:txBody>
      </p:sp>
      <p:sp>
        <p:nvSpPr>
          <p:cNvPr id="4" name="Slide Number Placeholder 3"/>
          <p:cNvSpPr>
            <a:spLocks noGrp="1"/>
          </p:cNvSpPr>
          <p:nvPr>
            <p:ph type="sldNum" sz="quarter" idx="12"/>
          </p:nvPr>
        </p:nvSpPr>
        <p:spPr/>
        <p:txBody>
          <a:bodyPr/>
          <a:lstStyle/>
          <a:p>
            <a:fld id="{12B7F1A1-A3B9-4609-8268-0923269FDD64}" type="slidenum">
              <a:rPr lang="en-US" smtClean="0"/>
              <a:t>22</a:t>
            </a:fld>
            <a:endParaRPr lang="en-US"/>
          </a:p>
        </p:txBody>
      </p:sp>
      <p:pic>
        <p:nvPicPr>
          <p:cNvPr id="7" name="Picture 6"/>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681060" y="1687563"/>
            <a:ext cx="3462940" cy="3801371"/>
          </a:xfrm>
          <a:prstGeom prst="rect">
            <a:avLst/>
          </a:prstGeom>
        </p:spPr>
      </p:pic>
      <p:grpSp>
        <p:nvGrpSpPr>
          <p:cNvPr id="28" name="Group 27"/>
          <p:cNvGrpSpPr/>
          <p:nvPr/>
        </p:nvGrpSpPr>
        <p:grpSpPr>
          <a:xfrm>
            <a:off x="4446318" y="1524000"/>
            <a:ext cx="3747657" cy="3964934"/>
            <a:chOff x="4232561" y="2280593"/>
            <a:chExt cx="3747657" cy="3964934"/>
          </a:xfrm>
        </p:grpSpPr>
        <p:sp>
          <p:nvSpPr>
            <p:cNvPr id="8" name="Oval 7"/>
            <p:cNvSpPr/>
            <p:nvPr/>
          </p:nvSpPr>
          <p:spPr>
            <a:xfrm>
              <a:off x="6072090" y="4754562"/>
              <a:ext cx="1718124" cy="1490965"/>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6353140" y="3473612"/>
              <a:ext cx="1627078" cy="1383396"/>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6481668" y="2280593"/>
              <a:ext cx="1350231" cy="1171712"/>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H="1">
              <a:off x="4351951" y="2880094"/>
              <a:ext cx="2129718" cy="0"/>
            </a:xfrm>
            <a:prstGeom prst="straightConnector1">
              <a:avLst/>
            </a:prstGeom>
            <a:ln w="63500">
              <a:solidFill>
                <a:srgbClr val="FF0000"/>
              </a:solidFill>
              <a:tailEnd type="none"/>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232561" y="2389524"/>
              <a:ext cx="1896448" cy="430887"/>
            </a:xfrm>
            <a:prstGeom prst="rect">
              <a:avLst/>
            </a:prstGeom>
            <a:solidFill>
              <a:schemeClr val="bg1">
                <a:alpha val="63000"/>
              </a:schemeClr>
            </a:solidFill>
          </p:spPr>
          <p:txBody>
            <a:bodyPr wrap="none" rtlCol="0">
              <a:spAutoFit/>
            </a:bodyPr>
            <a:lstStyle/>
            <a:p>
              <a:r>
                <a:rPr lang="en-US" sz="2200" dirty="0" smtClean="0">
                  <a:latin typeface="Palatino Linotype" charset="0"/>
                  <a:ea typeface="Palatino Linotype" charset="0"/>
                  <a:cs typeface="Palatino Linotype" charset="0"/>
                </a:rPr>
                <a:t> 16x8 antenna</a:t>
              </a:r>
              <a:endParaRPr lang="en-US" sz="2200" dirty="0">
                <a:latin typeface="Palatino Linotype" charset="0"/>
                <a:ea typeface="Palatino Linotype" charset="0"/>
                <a:cs typeface="Palatino Linotype" charset="0"/>
              </a:endParaRPr>
            </a:p>
          </p:txBody>
        </p:sp>
        <p:cxnSp>
          <p:nvCxnSpPr>
            <p:cNvPr id="22" name="Straight Arrow Connector 21"/>
            <p:cNvCxnSpPr>
              <a:stCxn id="9" idx="2"/>
            </p:cNvCxnSpPr>
            <p:nvPr/>
          </p:nvCxnSpPr>
          <p:spPr>
            <a:xfrm flipH="1">
              <a:off x="4351951" y="4165310"/>
              <a:ext cx="2001189" cy="0"/>
            </a:xfrm>
            <a:prstGeom prst="straightConnector1">
              <a:avLst/>
            </a:prstGeom>
            <a:ln w="63500">
              <a:solidFill>
                <a:srgbClr val="FF0000"/>
              </a:solidFill>
              <a:tailEnd type="none"/>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4579002" y="3693887"/>
              <a:ext cx="1582100" cy="430887"/>
            </a:xfrm>
            <a:prstGeom prst="rect">
              <a:avLst/>
            </a:prstGeom>
            <a:solidFill>
              <a:schemeClr val="bg1">
                <a:alpha val="63000"/>
              </a:schemeClr>
            </a:solidFill>
          </p:spPr>
          <p:txBody>
            <a:bodyPr wrap="none" rtlCol="0">
              <a:spAutoFit/>
            </a:bodyPr>
            <a:lstStyle/>
            <a:p>
              <a:r>
                <a:rPr lang="en-US" sz="2200" dirty="0" smtClean="0">
                  <a:latin typeface="Palatino Linotype" charset="0"/>
                  <a:ea typeface="Palatino Linotype" charset="0"/>
                  <a:cs typeface="Palatino Linotype" charset="0"/>
                </a:rPr>
                <a:t>5GHz WiFi</a:t>
              </a:r>
              <a:endParaRPr lang="en-US" sz="2200" dirty="0">
                <a:latin typeface="Palatino Linotype" charset="0"/>
                <a:ea typeface="Palatino Linotype" charset="0"/>
                <a:cs typeface="Palatino Linotype" charset="0"/>
              </a:endParaRPr>
            </a:p>
          </p:txBody>
        </p:sp>
        <p:cxnSp>
          <p:nvCxnSpPr>
            <p:cNvPr id="25" name="Straight Arrow Connector 24"/>
            <p:cNvCxnSpPr/>
            <p:nvPr/>
          </p:nvCxnSpPr>
          <p:spPr>
            <a:xfrm flipH="1">
              <a:off x="4351952" y="5510576"/>
              <a:ext cx="1720138" cy="0"/>
            </a:xfrm>
            <a:prstGeom prst="straightConnector1">
              <a:avLst/>
            </a:prstGeom>
            <a:ln w="63500">
              <a:solidFill>
                <a:srgbClr val="FF0000"/>
              </a:solidFill>
              <a:tailEnd type="none"/>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4359849" y="5048091"/>
              <a:ext cx="2208194" cy="430887"/>
            </a:xfrm>
            <a:prstGeom prst="rect">
              <a:avLst/>
            </a:prstGeom>
            <a:solidFill>
              <a:schemeClr val="bg1">
                <a:alpha val="63000"/>
              </a:schemeClr>
            </a:solidFill>
          </p:spPr>
          <p:txBody>
            <a:bodyPr wrap="none" rtlCol="0">
              <a:spAutoFit/>
            </a:bodyPr>
            <a:lstStyle/>
            <a:p>
              <a:r>
                <a:rPr lang="en-US" sz="2200" dirty="0" smtClean="0">
                  <a:latin typeface="Palatino Linotype" charset="0"/>
                  <a:ea typeface="Palatino Linotype" charset="0"/>
                  <a:cs typeface="Palatino Linotype" charset="0"/>
                </a:rPr>
                <a:t>Baseband Board</a:t>
              </a:r>
              <a:endParaRPr lang="en-US" sz="2200" dirty="0">
                <a:latin typeface="Palatino Linotype" charset="0"/>
                <a:ea typeface="Palatino Linotype" charset="0"/>
                <a:cs typeface="Palatino Linotype" charset="0"/>
              </a:endParaRPr>
            </a:p>
          </p:txBody>
        </p:sp>
      </p:gr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95400" y="2743200"/>
            <a:ext cx="2048316" cy="2908461"/>
          </a:xfrm>
          <a:prstGeom prst="rect">
            <a:avLst/>
          </a:prstGeom>
        </p:spPr>
      </p:pic>
      <p:cxnSp>
        <p:nvCxnSpPr>
          <p:cNvPr id="12" name="Straight Arrow Connector 11"/>
          <p:cNvCxnSpPr>
            <a:stCxn id="6" idx="3"/>
          </p:cNvCxnSpPr>
          <p:nvPr/>
        </p:nvCxnSpPr>
        <p:spPr>
          <a:xfrm flipV="1">
            <a:off x="3343716" y="2362200"/>
            <a:ext cx="3438084" cy="1835231"/>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2102551" y="6077522"/>
            <a:ext cx="4592874" cy="461665"/>
          </a:xfrm>
          <a:prstGeom prst="rect">
            <a:avLst/>
          </a:prstGeom>
          <a:noFill/>
        </p:spPr>
        <p:txBody>
          <a:bodyPr wrap="none" rtlCol="0">
            <a:spAutoFit/>
          </a:bodyPr>
          <a:lstStyle/>
          <a:p>
            <a:r>
              <a:rPr lang="en-US" sz="2400" dirty="0" smtClean="0"/>
              <a:t>Thanks: Facebook </a:t>
            </a:r>
            <a:r>
              <a:rPr lang="en-US" sz="2400" dirty="0" err="1" smtClean="0"/>
              <a:t>Terragraph</a:t>
            </a:r>
            <a:r>
              <a:rPr lang="en-US" sz="2400" dirty="0" smtClean="0"/>
              <a:t> team</a:t>
            </a:r>
            <a:endParaRPr lang="en-US" sz="2400" dirty="0"/>
          </a:p>
        </p:txBody>
      </p:sp>
    </p:spTree>
    <p:extLst>
      <p:ext uri="{BB962C8B-B14F-4D97-AF65-F5344CB8AC3E}">
        <p14:creationId xmlns:p14="http://schemas.microsoft.com/office/powerpoint/2010/main" val="2223861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7B3961-5221-4EF1-8A5C-E73CD8CACA20}" type="slidenum">
              <a:rPr lang="en-US" smtClean="0"/>
              <a:t>23</a:t>
            </a:fld>
            <a:endParaRPr lang="en-US"/>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825500"/>
            <a:ext cx="9144000" cy="5183673"/>
          </a:xfrm>
          <a:prstGeom prst="rect">
            <a:avLst/>
          </a:prstGeom>
        </p:spPr>
      </p:pic>
    </p:spTree>
    <p:extLst>
      <p:ext uri="{BB962C8B-B14F-4D97-AF65-F5344CB8AC3E}">
        <p14:creationId xmlns:p14="http://schemas.microsoft.com/office/powerpoint/2010/main" val="34334688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err="1" smtClean="0"/>
              <a:t>Noncoherent</a:t>
            </a:r>
            <a:r>
              <a:rPr lang="en-US" sz="3600" dirty="0" smtClean="0"/>
              <a:t> cost function follows the same pattern as exhaustive scan</a:t>
            </a:r>
            <a:endParaRPr lang="en-US" sz="3600" dirty="0"/>
          </a:p>
        </p:txBody>
      </p:sp>
      <p:sp>
        <p:nvSpPr>
          <p:cNvPr id="4" name="Slide Number Placeholder 3"/>
          <p:cNvSpPr>
            <a:spLocks noGrp="1"/>
          </p:cNvSpPr>
          <p:nvPr>
            <p:ph type="sldNum" sz="quarter" idx="12"/>
          </p:nvPr>
        </p:nvSpPr>
        <p:spPr/>
        <p:txBody>
          <a:bodyPr/>
          <a:lstStyle/>
          <a:p>
            <a:fld id="{027B3961-5221-4EF1-8A5C-E73CD8CACA20}" type="slidenum">
              <a:rPr lang="en-US" smtClean="0"/>
              <a:t>24</a:t>
            </a:fld>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90600" y="1752600"/>
            <a:ext cx="6400800" cy="45148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cxnSp>
        <p:nvCxnSpPr>
          <p:cNvPr id="5" name="Straight Connector 4"/>
          <p:cNvCxnSpPr/>
          <p:nvPr/>
        </p:nvCxnSpPr>
        <p:spPr>
          <a:xfrm>
            <a:off x="3124200" y="2133600"/>
            <a:ext cx="0" cy="3581400"/>
          </a:xfrm>
          <a:prstGeom prst="line">
            <a:avLst/>
          </a:prstGeom>
          <a:ln w="38100" cmpd="sng">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014369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990600"/>
          </a:xfrm>
        </p:spPr>
        <p:txBody>
          <a:bodyPr>
            <a:normAutofit/>
          </a:bodyPr>
          <a:lstStyle/>
          <a:p>
            <a:r>
              <a:rPr lang="en-US" sz="3600" dirty="0"/>
              <a:t>Dominant path identified effectively</a:t>
            </a:r>
          </a:p>
        </p:txBody>
      </p:sp>
      <p:sp>
        <p:nvSpPr>
          <p:cNvPr id="4" name="Slide Number Placeholder 3"/>
          <p:cNvSpPr>
            <a:spLocks noGrp="1"/>
          </p:cNvSpPr>
          <p:nvPr>
            <p:ph type="sldNum" sz="quarter" idx="12"/>
          </p:nvPr>
        </p:nvSpPr>
        <p:spPr/>
        <p:txBody>
          <a:bodyPr/>
          <a:lstStyle/>
          <a:p>
            <a:fld id="{027B3961-5221-4EF1-8A5C-E73CD8CACA20}" type="slidenum">
              <a:rPr lang="en-US" smtClean="0"/>
              <a:t>25</a:t>
            </a:fld>
            <a:endParaRPr lang="en-US"/>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55274" y="1414470"/>
            <a:ext cx="6245475" cy="2381395"/>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49263" y="4351874"/>
            <a:ext cx="6245475" cy="2459358"/>
          </a:xfrm>
          <a:prstGeom prst="rect">
            <a:avLst/>
          </a:prstGeom>
        </p:spPr>
      </p:pic>
      <p:sp>
        <p:nvSpPr>
          <p:cNvPr id="3" name="Content Placeholder 2"/>
          <p:cNvSpPr>
            <a:spLocks noGrp="1"/>
          </p:cNvSpPr>
          <p:nvPr>
            <p:ph idx="1"/>
          </p:nvPr>
        </p:nvSpPr>
        <p:spPr>
          <a:xfrm>
            <a:off x="457200" y="1033272"/>
            <a:ext cx="8229600" cy="5900928"/>
          </a:xfrm>
        </p:spPr>
        <p:txBody>
          <a:bodyPr/>
          <a:lstStyle/>
          <a:p>
            <a:r>
              <a:rPr lang="en-US" b="1" dirty="0" smtClean="0"/>
              <a:t>Single path</a:t>
            </a:r>
          </a:p>
          <a:p>
            <a:endParaRPr lang="en-US" dirty="0"/>
          </a:p>
          <a:p>
            <a:endParaRPr lang="en-US" dirty="0" smtClean="0"/>
          </a:p>
          <a:p>
            <a:endParaRPr lang="en-US" dirty="0"/>
          </a:p>
          <a:p>
            <a:pPr marL="0" indent="0">
              <a:buNone/>
            </a:pPr>
            <a:endParaRPr lang="en-US" dirty="0" smtClean="0"/>
          </a:p>
          <a:p>
            <a:r>
              <a:rPr lang="en-US" b="1" dirty="0" smtClean="0"/>
              <a:t>Two </a:t>
            </a:r>
            <a:r>
              <a:rPr lang="en-US" b="1" dirty="0"/>
              <a:t>path</a:t>
            </a:r>
            <a:r>
              <a:rPr lang="en-US" dirty="0"/>
              <a:t> (one dominant path 8 dB stronger)</a:t>
            </a:r>
          </a:p>
          <a:p>
            <a:endParaRPr lang="en-US" dirty="0"/>
          </a:p>
        </p:txBody>
      </p:sp>
      <p:sp>
        <p:nvSpPr>
          <p:cNvPr id="9" name="TextBox 8"/>
          <p:cNvSpPr txBox="1"/>
          <p:nvPr/>
        </p:nvSpPr>
        <p:spPr>
          <a:xfrm rot="16200000">
            <a:off x="190232" y="2247632"/>
            <a:ext cx="2108871" cy="406265"/>
          </a:xfrm>
          <a:prstGeom prst="rect">
            <a:avLst/>
          </a:prstGeom>
          <a:noFill/>
        </p:spPr>
        <p:txBody>
          <a:bodyPr wrap="none" rtlCol="0">
            <a:spAutoFit/>
          </a:bodyPr>
          <a:lstStyle/>
          <a:p>
            <a:r>
              <a:rPr lang="en-US" b="1" dirty="0" smtClean="0"/>
              <a:t>Spatial freq. error</a:t>
            </a:r>
            <a:endParaRPr lang="en-US" b="1" dirty="0"/>
          </a:p>
        </p:txBody>
      </p:sp>
      <p:sp>
        <p:nvSpPr>
          <p:cNvPr id="11" name="TextBox 10"/>
          <p:cNvSpPr txBox="1"/>
          <p:nvPr/>
        </p:nvSpPr>
        <p:spPr>
          <a:xfrm rot="16200000">
            <a:off x="190232" y="5448032"/>
            <a:ext cx="2108871" cy="406265"/>
          </a:xfrm>
          <a:prstGeom prst="rect">
            <a:avLst/>
          </a:prstGeom>
          <a:noFill/>
        </p:spPr>
        <p:txBody>
          <a:bodyPr wrap="none" rtlCol="0">
            <a:spAutoFit/>
          </a:bodyPr>
          <a:lstStyle/>
          <a:p>
            <a:r>
              <a:rPr lang="en-US" b="1" dirty="0" smtClean="0"/>
              <a:t>Spatial freq. error</a:t>
            </a:r>
            <a:endParaRPr lang="en-US" b="1" dirty="0"/>
          </a:p>
        </p:txBody>
      </p:sp>
    </p:spTree>
    <p:extLst>
      <p:ext uri="{BB962C8B-B14F-4D97-AF65-F5344CB8AC3E}">
        <p14:creationId xmlns:p14="http://schemas.microsoft.com/office/powerpoint/2010/main" val="15530858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Sims show effective scaling with array size</a:t>
            </a:r>
            <a:endParaRPr lang="en-US" sz="3600" dirty="0"/>
          </a:p>
        </p:txBody>
      </p:sp>
      <p:sp>
        <p:nvSpPr>
          <p:cNvPr id="4" name="Slide Number Placeholder 3"/>
          <p:cNvSpPr>
            <a:spLocks noGrp="1"/>
          </p:cNvSpPr>
          <p:nvPr>
            <p:ph type="sldNum" sz="quarter" idx="12"/>
          </p:nvPr>
        </p:nvSpPr>
        <p:spPr/>
        <p:txBody>
          <a:bodyPr/>
          <a:lstStyle/>
          <a:p>
            <a:fld id="{027B3961-5221-4EF1-8A5C-E73CD8CACA20}" type="slidenum">
              <a:rPr lang="en-US" smtClean="0"/>
              <a:t>26</a:t>
            </a:fld>
            <a:endParaRPr lang="en-US"/>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66800" y="2133600"/>
            <a:ext cx="6819900" cy="38671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131216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Compressive tracking take-</a:t>
            </a:r>
            <a:r>
              <a:rPr lang="en-US" sz="3600" dirty="0" err="1" smtClean="0"/>
              <a:t>aways</a:t>
            </a:r>
            <a:endParaRPr lang="en-US" sz="3600" dirty="0"/>
          </a:p>
        </p:txBody>
      </p:sp>
      <p:sp>
        <p:nvSpPr>
          <p:cNvPr id="3" name="Content Placeholder 2"/>
          <p:cNvSpPr>
            <a:spLocks noGrp="1"/>
          </p:cNvSpPr>
          <p:nvPr>
            <p:ph idx="1"/>
          </p:nvPr>
        </p:nvSpPr>
        <p:spPr>
          <a:xfrm>
            <a:off x="457200" y="1524000"/>
            <a:ext cx="8686800" cy="5257800"/>
          </a:xfrm>
        </p:spPr>
        <p:txBody>
          <a:bodyPr>
            <a:normAutofit fontScale="85000" lnSpcReduction="10000"/>
          </a:bodyPr>
          <a:lstStyle/>
          <a:p>
            <a:pPr>
              <a:lnSpc>
                <a:spcPct val="110000"/>
              </a:lnSpc>
            </a:pPr>
            <a:r>
              <a:rPr lang="en-US" dirty="0" smtClean="0"/>
              <a:t>Compressive channel tracking eliminates a key bottleneck to Cellular 1000X (and other mm-wave systems)</a:t>
            </a:r>
          </a:p>
          <a:p>
            <a:pPr lvl="1">
              <a:lnSpc>
                <a:spcPct val="110000"/>
              </a:lnSpc>
            </a:pPr>
            <a:r>
              <a:rPr lang="en-US" dirty="0" smtClean="0"/>
              <a:t>Low overhead</a:t>
            </a:r>
          </a:p>
          <a:p>
            <a:pPr lvl="1">
              <a:lnSpc>
                <a:spcPct val="110000"/>
              </a:lnSpc>
            </a:pPr>
            <a:r>
              <a:rPr lang="en-US" dirty="0" smtClean="0"/>
              <a:t>Scalable with # of users and # of antenna elements</a:t>
            </a:r>
          </a:p>
          <a:p>
            <a:pPr lvl="1">
              <a:lnSpc>
                <a:spcPct val="110000"/>
              </a:lnSpc>
            </a:pPr>
            <a:r>
              <a:rPr lang="en-US" dirty="0" smtClean="0"/>
              <a:t>Compatible with simplified hardware (heavily quantized phases)</a:t>
            </a:r>
          </a:p>
          <a:p>
            <a:pPr>
              <a:lnSpc>
                <a:spcPct val="110000"/>
              </a:lnSpc>
            </a:pPr>
            <a:r>
              <a:rPr lang="en-US" dirty="0" err="1" smtClean="0"/>
              <a:t>Noncoherent</a:t>
            </a:r>
            <a:r>
              <a:rPr lang="en-US" dirty="0" smtClean="0"/>
              <a:t> compressive estimation works with today’s hardware</a:t>
            </a:r>
          </a:p>
          <a:p>
            <a:pPr lvl="1">
              <a:lnSpc>
                <a:spcPct val="110000"/>
              </a:lnSpc>
            </a:pPr>
            <a:r>
              <a:rPr lang="en-US" dirty="0" smtClean="0"/>
              <a:t>Effective solution demonstrated when there is a single dominant path</a:t>
            </a:r>
          </a:p>
          <a:p>
            <a:pPr>
              <a:lnSpc>
                <a:spcPct val="110000"/>
              </a:lnSpc>
            </a:pPr>
            <a:r>
              <a:rPr lang="en-US" dirty="0" smtClean="0"/>
              <a:t>Recent result: </a:t>
            </a:r>
            <a:r>
              <a:rPr lang="en-US" dirty="0" err="1" smtClean="0"/>
              <a:t>noncoherent</a:t>
            </a:r>
            <a:r>
              <a:rPr lang="en-US" dirty="0" smtClean="0"/>
              <a:t> algorithms for multipath channels</a:t>
            </a:r>
          </a:p>
        </p:txBody>
      </p:sp>
      <p:sp>
        <p:nvSpPr>
          <p:cNvPr id="4" name="Slide Number Placeholder 3"/>
          <p:cNvSpPr>
            <a:spLocks noGrp="1"/>
          </p:cNvSpPr>
          <p:nvPr>
            <p:ph type="sldNum" sz="quarter" idx="12"/>
          </p:nvPr>
        </p:nvSpPr>
        <p:spPr/>
        <p:txBody>
          <a:bodyPr/>
          <a:lstStyle/>
          <a:p>
            <a:fld id="{027B3961-5221-4EF1-8A5C-E73CD8CACA20}" type="slidenum">
              <a:rPr lang="en-US" smtClean="0"/>
              <a:t>27</a:t>
            </a:fld>
            <a:endParaRPr lang="en-US"/>
          </a:p>
        </p:txBody>
      </p:sp>
    </p:spTree>
    <p:extLst>
      <p:ext uri="{BB962C8B-B14F-4D97-AF65-F5344CB8AC3E}">
        <p14:creationId xmlns:p14="http://schemas.microsoft.com/office/powerpoint/2010/main" val="29414683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Opens up new system design challenges</a:t>
            </a:r>
            <a:endParaRPr lang="en-US" sz="3600" dirty="0"/>
          </a:p>
        </p:txBody>
      </p:sp>
      <p:sp>
        <p:nvSpPr>
          <p:cNvPr id="3" name="Content Placeholder 2"/>
          <p:cNvSpPr>
            <a:spLocks noGrp="1"/>
          </p:cNvSpPr>
          <p:nvPr>
            <p:ph idx="1"/>
          </p:nvPr>
        </p:nvSpPr>
        <p:spPr/>
        <p:txBody>
          <a:bodyPr/>
          <a:lstStyle/>
          <a:p>
            <a:r>
              <a:rPr lang="en-US" dirty="0" smtClean="0"/>
              <a:t>Assuming each base station maintains path inventory for nearby mobile users</a:t>
            </a:r>
          </a:p>
          <a:p>
            <a:pPr lvl="1"/>
            <a:r>
              <a:rPr lang="en-US" dirty="0" smtClean="0"/>
              <a:t>How do the base stations coordinate to provide robust connectivity?</a:t>
            </a:r>
          </a:p>
          <a:p>
            <a:pPr lvl="1"/>
            <a:r>
              <a:rPr lang="en-US" dirty="0" smtClean="0"/>
              <a:t>How do the base stations coordinate to provide high throughput and manage interference?</a:t>
            </a:r>
          </a:p>
          <a:p>
            <a:pPr lvl="1"/>
            <a:r>
              <a:rPr lang="en-US" dirty="0" smtClean="0"/>
              <a:t>How do we manage the transport layer?</a:t>
            </a:r>
          </a:p>
          <a:p>
            <a:pPr lvl="1"/>
            <a:r>
              <a:rPr lang="en-US" dirty="0" smtClean="0"/>
              <a:t>What are the implications for backhaul requirements?</a:t>
            </a:r>
          </a:p>
        </p:txBody>
      </p:sp>
    </p:spTree>
    <p:extLst>
      <p:ext uri="{BB962C8B-B14F-4D97-AF65-F5344CB8AC3E}">
        <p14:creationId xmlns:p14="http://schemas.microsoft.com/office/powerpoint/2010/main" val="36052676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Appendix</a:t>
            </a:r>
            <a:endParaRPr lang="en-US" dirty="0"/>
          </a:p>
        </p:txBody>
      </p:sp>
      <p:sp>
        <p:nvSpPr>
          <p:cNvPr id="4" name="Subtitle 3"/>
          <p:cNvSpPr>
            <a:spLocks noGrp="1"/>
          </p:cNvSpPr>
          <p:nvPr>
            <p:ph type="subTitle" idx="1"/>
          </p:nvPr>
        </p:nvSpPr>
        <p:spPr/>
        <p:txBody>
          <a:bodyPr/>
          <a:lstStyle/>
          <a:p>
            <a:r>
              <a:rPr lang="en-US" dirty="0" smtClean="0"/>
              <a:t>Details of compressive scheme</a:t>
            </a:r>
            <a:endParaRPr lang="en-US" dirty="0"/>
          </a:p>
        </p:txBody>
      </p:sp>
    </p:spTree>
    <p:extLst>
      <p:ext uri="{BB962C8B-B14F-4D97-AF65-F5344CB8AC3E}">
        <p14:creationId xmlns:p14="http://schemas.microsoft.com/office/powerpoint/2010/main" val="19659526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Network context</a:t>
            </a:r>
            <a:endParaRPr lang="en-US" dirty="0"/>
          </a:p>
        </p:txBody>
      </p:sp>
      <p:sp>
        <p:nvSpPr>
          <p:cNvPr id="5" name="TextBox 4"/>
          <p:cNvSpPr txBox="1"/>
          <p:nvPr/>
        </p:nvSpPr>
        <p:spPr>
          <a:xfrm>
            <a:off x="640328" y="4177659"/>
            <a:ext cx="6968574" cy="2308324"/>
          </a:xfrm>
          <a:prstGeom prst="rect">
            <a:avLst/>
          </a:prstGeom>
          <a:noFill/>
        </p:spPr>
        <p:txBody>
          <a:bodyPr wrap="none" rtlCol="0">
            <a:spAutoFit/>
          </a:bodyPr>
          <a:lstStyle/>
          <a:p>
            <a:pPr marL="342900" indent="-342900">
              <a:buFont typeface="Arial"/>
              <a:buChar char="•"/>
            </a:pPr>
            <a:r>
              <a:rPr lang="en-US" sz="2400" dirty="0" smtClean="0"/>
              <a:t>Can fit very large arrays into </a:t>
            </a:r>
            <a:r>
              <a:rPr lang="en-US" sz="2400" dirty="0" err="1" smtClean="0"/>
              <a:t>picocell</a:t>
            </a:r>
            <a:r>
              <a:rPr lang="en-US" sz="2400" dirty="0" smtClean="0"/>
              <a:t> base stations</a:t>
            </a:r>
          </a:p>
          <a:p>
            <a:pPr marL="342900" indent="-342900">
              <a:buFont typeface="Arial"/>
              <a:buChar char="•"/>
            </a:pPr>
            <a:r>
              <a:rPr lang="en-US" sz="2400" dirty="0" smtClean="0"/>
              <a:t>Mobile users move </a:t>
            </a:r>
            <a:r>
              <a:rPr lang="en-US" sz="2400" dirty="0" smtClean="0">
                <a:sym typeface="Wingdings"/>
              </a:rPr>
              <a:t> agile tracking needed</a:t>
            </a:r>
          </a:p>
          <a:p>
            <a:pPr marL="342900" indent="-342900">
              <a:buFont typeface="Arial"/>
              <a:buChar char="•"/>
            </a:pPr>
            <a:r>
              <a:rPr lang="en-US" sz="2400" dirty="0" smtClean="0"/>
              <a:t>Beams are easily blocked, so must be able to switch</a:t>
            </a:r>
          </a:p>
          <a:p>
            <a:pPr marL="800100" lvl="1" indent="-342900">
              <a:buFont typeface="Arial"/>
              <a:buChar char="•"/>
            </a:pPr>
            <a:r>
              <a:rPr lang="en-US" sz="2400" dirty="0" smtClean="0"/>
              <a:t>to alternate paths</a:t>
            </a:r>
          </a:p>
          <a:p>
            <a:pPr marL="800100" lvl="1" indent="-342900">
              <a:buFont typeface="Arial"/>
              <a:buChar char="•"/>
            </a:pPr>
            <a:r>
              <a:rPr lang="en-US" sz="2400" dirty="0" smtClean="0"/>
              <a:t>to alternate base stations</a:t>
            </a:r>
          </a:p>
          <a:p>
            <a:endParaRPr lang="en-US" sz="2400" dirty="0"/>
          </a:p>
        </p:txBody>
      </p:sp>
      <p:sp>
        <p:nvSpPr>
          <p:cNvPr id="6" name="TextBox 5"/>
          <p:cNvSpPr txBox="1"/>
          <p:nvPr/>
        </p:nvSpPr>
        <p:spPr>
          <a:xfrm>
            <a:off x="627529" y="6306689"/>
            <a:ext cx="8076550" cy="461665"/>
          </a:xfrm>
          <a:prstGeom prst="rect">
            <a:avLst/>
          </a:prstGeom>
          <a:noFill/>
        </p:spPr>
        <p:txBody>
          <a:bodyPr wrap="none" rtlCol="0">
            <a:spAutoFit/>
          </a:bodyPr>
          <a:lstStyle/>
          <a:p>
            <a:r>
              <a:rPr lang="en-US" sz="2400" dirty="0" smtClean="0">
                <a:solidFill>
                  <a:srgbClr val="FF0000"/>
                </a:solidFill>
              </a:rPr>
              <a:t>Each base station must maintain a path inventory for each user</a:t>
            </a:r>
            <a:endParaRPr lang="en-US" sz="2400" dirty="0">
              <a:solidFill>
                <a:srgbClr val="FF0000"/>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59058" y="1143000"/>
            <a:ext cx="1025093" cy="1153545"/>
          </a:xfrm>
          <a:prstGeom prst="rect">
            <a:avLst/>
          </a:prstGeom>
        </p:spPr>
      </p:pic>
      <p:sp>
        <p:nvSpPr>
          <p:cNvPr id="8" name="TextBox 7"/>
          <p:cNvSpPr txBox="1"/>
          <p:nvPr/>
        </p:nvSpPr>
        <p:spPr>
          <a:xfrm>
            <a:off x="7859058" y="2341369"/>
            <a:ext cx="1082636" cy="646331"/>
          </a:xfrm>
          <a:prstGeom prst="rect">
            <a:avLst/>
          </a:prstGeom>
          <a:noFill/>
        </p:spPr>
        <p:txBody>
          <a:bodyPr wrap="none" rtlCol="0">
            <a:spAutoFit/>
          </a:bodyPr>
          <a:lstStyle/>
          <a:p>
            <a:pPr algn="ctr"/>
            <a:r>
              <a:rPr lang="en-US" dirty="0" smtClean="0"/>
              <a:t>32x32</a:t>
            </a:r>
          </a:p>
          <a:p>
            <a:pPr algn="ctr"/>
            <a:r>
              <a:rPr lang="en-US" dirty="0" smtClean="0"/>
              <a:t>8cmx8cm</a:t>
            </a:r>
            <a:endParaRPr lang="en-US" dirty="0"/>
          </a:p>
        </p:txBody>
      </p:sp>
      <p:grpSp>
        <p:nvGrpSpPr>
          <p:cNvPr id="9" name="Group 8"/>
          <p:cNvGrpSpPr/>
          <p:nvPr/>
        </p:nvGrpSpPr>
        <p:grpSpPr>
          <a:xfrm>
            <a:off x="4686376" y="1796373"/>
            <a:ext cx="727925" cy="1424967"/>
            <a:chOff x="7538388" y="1727634"/>
            <a:chExt cx="1028844" cy="1958756"/>
          </a:xfrm>
        </p:grpSpPr>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38388" y="2143125"/>
              <a:ext cx="1028844" cy="1543265"/>
            </a:xfrm>
            <a:prstGeom prst="rect">
              <a:avLst/>
            </a:prstGeom>
          </p:spPr>
        </p:pic>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81661" y="1727634"/>
              <a:ext cx="985571" cy="687800"/>
            </a:xfrm>
            <a:prstGeom prst="rect">
              <a:avLst/>
            </a:prstGeom>
          </p:spPr>
        </p:pic>
      </p:grpSp>
      <p:grpSp>
        <p:nvGrpSpPr>
          <p:cNvPr id="12" name="Group 11"/>
          <p:cNvGrpSpPr/>
          <p:nvPr/>
        </p:nvGrpSpPr>
        <p:grpSpPr>
          <a:xfrm>
            <a:off x="2155487" y="1881633"/>
            <a:ext cx="727925" cy="1424967"/>
            <a:chOff x="7538388" y="1727634"/>
            <a:chExt cx="1028844" cy="1958756"/>
          </a:xfrm>
        </p:grpSpPr>
        <p:pic>
          <p:nvPicPr>
            <p:cNvPr id="13" name="Picture 1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38388" y="2143125"/>
              <a:ext cx="1028844" cy="1543265"/>
            </a:xfrm>
            <a:prstGeom prst="rect">
              <a:avLst/>
            </a:prstGeom>
          </p:spPr>
        </p:pic>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81661" y="1727634"/>
              <a:ext cx="985571" cy="687800"/>
            </a:xfrm>
            <a:prstGeom prst="rect">
              <a:avLst/>
            </a:prstGeom>
          </p:spPr>
        </p:pic>
      </p:grpSp>
      <p:grpSp>
        <p:nvGrpSpPr>
          <p:cNvPr id="15" name="Group 14"/>
          <p:cNvGrpSpPr/>
          <p:nvPr/>
        </p:nvGrpSpPr>
        <p:grpSpPr>
          <a:xfrm>
            <a:off x="2363565" y="2127040"/>
            <a:ext cx="2136425" cy="1676401"/>
            <a:chOff x="3390288" y="2707052"/>
            <a:chExt cx="2136425" cy="1676401"/>
          </a:xfrm>
        </p:grpSpPr>
        <p:pic>
          <p:nvPicPr>
            <p:cNvPr id="16" name="Picture 15"/>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390288" y="2821048"/>
              <a:ext cx="396461" cy="1286133"/>
            </a:xfrm>
            <a:prstGeom prst="rect">
              <a:avLst/>
            </a:prstGeom>
          </p:spPr>
        </p:pic>
        <p:pic>
          <p:nvPicPr>
            <p:cNvPr id="17" name="Picture 16"/>
            <p:cNvPicPr>
              <a:picLocks noChangeAspect="1"/>
            </p:cNvPicPr>
            <p:nvPr/>
          </p:nvPicPr>
          <p:blipFill rotWithShape="1">
            <a:blip r:embed="rId6" cstate="email">
              <a:extLst>
                <a:ext uri="{28A0092B-C50C-407E-A947-70E740481C1C}">
                  <a14:useLocalDpi xmlns:a14="http://schemas.microsoft.com/office/drawing/2010/main"/>
                </a:ext>
              </a:extLst>
            </a:blip>
            <a:srcRect b="-2806"/>
            <a:stretch/>
          </p:blipFill>
          <p:spPr>
            <a:xfrm>
              <a:off x="3549640" y="3745278"/>
              <a:ext cx="485774" cy="638175"/>
            </a:xfrm>
            <a:prstGeom prst="rect">
              <a:avLst/>
            </a:prstGeom>
          </p:spPr>
        </p:pic>
        <p:pic>
          <p:nvPicPr>
            <p:cNvPr id="18" name="Picture 17"/>
            <p:cNvPicPr>
              <a:picLocks noChangeAspect="1"/>
            </p:cNvPicPr>
            <p:nvPr/>
          </p:nvPicPr>
          <p:blipFill rotWithShape="1">
            <a:blip r:embed="rId7" cstate="email">
              <a:extLst>
                <a:ext uri="{28A0092B-C50C-407E-A947-70E740481C1C}">
                  <a14:useLocalDpi xmlns:a14="http://schemas.microsoft.com/office/drawing/2010/main"/>
                </a:ext>
              </a:extLst>
            </a:blip>
            <a:srcRect r="-5629"/>
            <a:stretch/>
          </p:blipFill>
          <p:spPr>
            <a:xfrm>
              <a:off x="3560622" y="2707052"/>
              <a:ext cx="1846634" cy="1454552"/>
            </a:xfrm>
            <a:prstGeom prst="rect">
              <a:avLst/>
            </a:prstGeom>
          </p:spPr>
        </p:pic>
        <p:pic>
          <p:nvPicPr>
            <p:cNvPr id="19" name="Picture 18"/>
            <p:cNvPicPr>
              <a:picLocks noChangeAspect="1"/>
            </p:cNvPicPr>
            <p:nvPr/>
          </p:nvPicPr>
          <p:blipFill rotWithShape="1">
            <a:blip r:embed="rId6" cstate="email">
              <a:extLst>
                <a:ext uri="{28A0092B-C50C-407E-A947-70E740481C1C}">
                  <a14:useLocalDpi xmlns:a14="http://schemas.microsoft.com/office/drawing/2010/main"/>
                </a:ext>
              </a:extLst>
            </a:blip>
            <a:srcRect b="-2806"/>
            <a:stretch/>
          </p:blipFill>
          <p:spPr>
            <a:xfrm>
              <a:off x="5040939" y="3691574"/>
              <a:ext cx="485774" cy="638175"/>
            </a:xfrm>
            <a:prstGeom prst="rect">
              <a:avLst/>
            </a:prstGeom>
          </p:spPr>
        </p:pic>
      </p:grpSp>
      <p:grpSp>
        <p:nvGrpSpPr>
          <p:cNvPr id="20" name="Group 19"/>
          <p:cNvGrpSpPr/>
          <p:nvPr/>
        </p:nvGrpSpPr>
        <p:grpSpPr>
          <a:xfrm>
            <a:off x="3337708" y="2015258"/>
            <a:ext cx="2878771" cy="1834178"/>
            <a:chOff x="4152766" y="2637603"/>
            <a:chExt cx="2878771" cy="1834178"/>
          </a:xfrm>
        </p:grpSpPr>
        <p:pic>
          <p:nvPicPr>
            <p:cNvPr id="21" name="Picture 20"/>
            <p:cNvPicPr>
              <a:picLocks noChangeAspect="1"/>
            </p:cNvPicPr>
            <p:nvPr/>
          </p:nvPicPr>
          <p:blipFill rotWithShape="1">
            <a:blip r:embed="rId8" cstate="email">
              <a:extLst>
                <a:ext uri="{28A0092B-C50C-407E-A947-70E740481C1C}">
                  <a14:useLocalDpi xmlns:a14="http://schemas.microsoft.com/office/drawing/2010/main"/>
                </a:ext>
              </a:extLst>
            </a:blip>
            <a:srcRect l="-2786"/>
            <a:stretch/>
          </p:blipFill>
          <p:spPr>
            <a:xfrm>
              <a:off x="4434512" y="2637603"/>
              <a:ext cx="1199445" cy="1578303"/>
            </a:xfrm>
            <a:prstGeom prst="rect">
              <a:avLst/>
            </a:prstGeom>
          </p:spPr>
        </p:pic>
        <p:pic>
          <p:nvPicPr>
            <p:cNvPr id="22" name="Picture 21"/>
            <p:cNvPicPr>
              <a:picLocks noChangeAspect="1"/>
            </p:cNvPicPr>
            <p:nvPr/>
          </p:nvPicPr>
          <p:blipFill rotWithShape="1">
            <a:blip r:embed="rId9" cstate="email">
              <a:extLst>
                <a:ext uri="{28A0092B-C50C-407E-A947-70E740481C1C}">
                  <a14:useLocalDpi xmlns:a14="http://schemas.microsoft.com/office/drawing/2010/main"/>
                </a:ext>
              </a:extLst>
            </a:blip>
            <a:srcRect b="-2806"/>
            <a:stretch/>
          </p:blipFill>
          <p:spPr>
            <a:xfrm>
              <a:off x="4152766" y="3833606"/>
              <a:ext cx="457200" cy="638175"/>
            </a:xfrm>
            <a:prstGeom prst="rect">
              <a:avLst/>
            </a:prstGeom>
          </p:spPr>
        </p:pic>
        <p:pic>
          <p:nvPicPr>
            <p:cNvPr id="23" name="Picture 22"/>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6025997" y="2650608"/>
              <a:ext cx="775261" cy="1442656"/>
            </a:xfrm>
            <a:prstGeom prst="rect">
              <a:avLst/>
            </a:prstGeom>
          </p:spPr>
        </p:pic>
        <p:pic>
          <p:nvPicPr>
            <p:cNvPr id="24" name="Picture 23"/>
            <p:cNvPicPr>
              <a:picLocks noChangeAspect="1"/>
            </p:cNvPicPr>
            <p:nvPr/>
          </p:nvPicPr>
          <p:blipFill rotWithShape="1">
            <a:blip r:embed="rId6" cstate="email">
              <a:extLst>
                <a:ext uri="{28A0092B-C50C-407E-A947-70E740481C1C}">
                  <a14:useLocalDpi xmlns:a14="http://schemas.microsoft.com/office/drawing/2010/main"/>
                </a:ext>
              </a:extLst>
            </a:blip>
            <a:srcRect b="-2806"/>
            <a:stretch/>
          </p:blipFill>
          <p:spPr>
            <a:xfrm>
              <a:off x="6545763" y="3702945"/>
              <a:ext cx="485774" cy="638175"/>
            </a:xfrm>
            <a:prstGeom prst="rect">
              <a:avLst/>
            </a:prstGeom>
          </p:spPr>
        </p:pic>
      </p:grpSp>
      <p:pic>
        <p:nvPicPr>
          <p:cNvPr id="25" name="Picture 24"/>
          <p:cNvPicPr>
            <a:picLocks noChangeAspect="1"/>
          </p:cNvPicPr>
          <p:nvPr/>
        </p:nvPicPr>
        <p:blipFill rotWithShape="1">
          <a:blip r:embed="rId11" cstate="email">
            <a:extLst>
              <a:ext uri="{28A0092B-C50C-407E-A947-70E740481C1C}">
                <a14:useLocalDpi xmlns:a14="http://schemas.microsoft.com/office/drawing/2010/main"/>
              </a:ext>
            </a:extLst>
          </a:blip>
          <a:srcRect l="-2786"/>
          <a:stretch/>
        </p:blipFill>
        <p:spPr>
          <a:xfrm>
            <a:off x="1108841" y="2208131"/>
            <a:ext cx="1148284" cy="1330847"/>
          </a:xfrm>
          <a:prstGeom prst="rect">
            <a:avLst/>
          </a:prstGeom>
        </p:spPr>
      </p:pic>
      <p:pic>
        <p:nvPicPr>
          <p:cNvPr id="26" name="Picture 25"/>
          <p:cNvPicPr>
            <a:picLocks noChangeAspect="1"/>
          </p:cNvPicPr>
          <p:nvPr/>
        </p:nvPicPr>
        <p:blipFill rotWithShape="1">
          <a:blip r:embed="rId12" cstate="email">
            <a:extLst>
              <a:ext uri="{28A0092B-C50C-407E-A947-70E740481C1C}">
                <a14:useLocalDpi xmlns:a14="http://schemas.microsoft.com/office/drawing/2010/main"/>
              </a:ext>
            </a:extLst>
          </a:blip>
          <a:srcRect b="-2806"/>
          <a:stretch/>
        </p:blipFill>
        <p:spPr>
          <a:xfrm>
            <a:off x="840468" y="3221340"/>
            <a:ext cx="426904" cy="591789"/>
          </a:xfrm>
          <a:prstGeom prst="rect">
            <a:avLst/>
          </a:prstGeom>
        </p:spPr>
      </p:pic>
      <p:sp>
        <p:nvSpPr>
          <p:cNvPr id="27" name="TextBox 26"/>
          <p:cNvSpPr txBox="1"/>
          <p:nvPr/>
        </p:nvSpPr>
        <p:spPr>
          <a:xfrm>
            <a:off x="1589447" y="1509969"/>
            <a:ext cx="2033305" cy="369332"/>
          </a:xfrm>
          <a:prstGeom prst="rect">
            <a:avLst/>
          </a:prstGeom>
          <a:noFill/>
        </p:spPr>
        <p:txBody>
          <a:bodyPr wrap="square" rtlCol="0">
            <a:spAutoFit/>
          </a:bodyPr>
          <a:lstStyle/>
          <a:p>
            <a:r>
              <a:rPr lang="en-US" dirty="0" smtClean="0">
                <a:latin typeface="Calisto MT" panose="02040603050505030304" pitchFamily="18" charset="0"/>
              </a:rPr>
              <a:t>     base station</a:t>
            </a:r>
            <a:endParaRPr lang="en-US" dirty="0">
              <a:latin typeface="Calisto MT" panose="02040603050505030304" pitchFamily="18" charset="0"/>
            </a:endParaRPr>
          </a:p>
        </p:txBody>
      </p:sp>
      <p:sp>
        <p:nvSpPr>
          <p:cNvPr id="28" name="TextBox 27"/>
          <p:cNvSpPr txBox="1"/>
          <p:nvPr/>
        </p:nvSpPr>
        <p:spPr>
          <a:xfrm>
            <a:off x="1836850" y="3618621"/>
            <a:ext cx="998548" cy="369332"/>
          </a:xfrm>
          <a:prstGeom prst="rect">
            <a:avLst/>
          </a:prstGeom>
          <a:noFill/>
        </p:spPr>
        <p:txBody>
          <a:bodyPr wrap="square" rtlCol="0">
            <a:spAutoFit/>
          </a:bodyPr>
          <a:lstStyle/>
          <a:p>
            <a:r>
              <a:rPr lang="en-US" dirty="0" err="1" smtClean="0">
                <a:latin typeface="Calisto MT" panose="02040603050505030304" pitchFamily="18" charset="0"/>
              </a:rPr>
              <a:t>Picocell</a:t>
            </a:r>
            <a:endParaRPr lang="en-US" dirty="0">
              <a:latin typeface="Calisto MT" panose="02040603050505030304" pitchFamily="18" charset="0"/>
            </a:endParaRPr>
          </a:p>
        </p:txBody>
      </p:sp>
      <p:sp>
        <p:nvSpPr>
          <p:cNvPr id="29" name="TextBox 28"/>
          <p:cNvSpPr txBox="1"/>
          <p:nvPr/>
        </p:nvSpPr>
        <p:spPr>
          <a:xfrm>
            <a:off x="4841428" y="3559800"/>
            <a:ext cx="998548" cy="369332"/>
          </a:xfrm>
          <a:prstGeom prst="rect">
            <a:avLst/>
          </a:prstGeom>
          <a:noFill/>
        </p:spPr>
        <p:txBody>
          <a:bodyPr wrap="square" rtlCol="0">
            <a:spAutoFit/>
          </a:bodyPr>
          <a:lstStyle/>
          <a:p>
            <a:r>
              <a:rPr lang="en-US" dirty="0" err="1" smtClean="0">
                <a:latin typeface="Calisto MT" panose="02040603050505030304" pitchFamily="18" charset="0"/>
              </a:rPr>
              <a:t>Picocell</a:t>
            </a:r>
            <a:endParaRPr lang="en-US" dirty="0">
              <a:latin typeface="Calisto MT" panose="02040603050505030304" pitchFamily="18" charset="0"/>
            </a:endParaRPr>
          </a:p>
        </p:txBody>
      </p:sp>
      <p:sp>
        <p:nvSpPr>
          <p:cNvPr id="30" name="TextBox 29"/>
          <p:cNvSpPr txBox="1"/>
          <p:nvPr/>
        </p:nvSpPr>
        <p:spPr>
          <a:xfrm>
            <a:off x="4101194" y="1406101"/>
            <a:ext cx="2033305" cy="369332"/>
          </a:xfrm>
          <a:prstGeom prst="rect">
            <a:avLst/>
          </a:prstGeom>
          <a:noFill/>
        </p:spPr>
        <p:txBody>
          <a:bodyPr wrap="square" rtlCol="0">
            <a:spAutoFit/>
          </a:bodyPr>
          <a:lstStyle/>
          <a:p>
            <a:r>
              <a:rPr lang="en-US" dirty="0" smtClean="0">
                <a:latin typeface="Calisto MT" panose="02040603050505030304" pitchFamily="18" charset="0"/>
              </a:rPr>
              <a:t>     base station</a:t>
            </a:r>
            <a:endParaRPr lang="en-US" dirty="0">
              <a:latin typeface="Calisto MT" panose="02040603050505030304" pitchFamily="18" charset="0"/>
            </a:endParaRPr>
          </a:p>
        </p:txBody>
      </p:sp>
    </p:spTree>
    <p:extLst>
      <p:ext uri="{BB962C8B-B14F-4D97-AF65-F5344CB8AC3E}">
        <p14:creationId xmlns:p14="http://schemas.microsoft.com/office/powerpoint/2010/main" val="36474300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457200" y="-98890"/>
            <a:ext cx="8229600" cy="1143000"/>
          </a:xfrm>
        </p:spPr>
        <p:txBody>
          <a:bodyPr/>
          <a:lstStyle/>
          <a:p>
            <a:r>
              <a:rPr lang="en-US" dirty="0">
                <a:latin typeface="Calibri" charset="0"/>
              </a:rPr>
              <a:t>Estimation problem</a:t>
            </a:r>
          </a:p>
        </p:txBody>
      </p:sp>
      <p:pic>
        <p:nvPicPr>
          <p:cNvPr id="28675" name="Picture 46" descr="latex-image-1.pdf"/>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953250" y="3486150"/>
            <a:ext cx="1968500"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8676" name="TextBox 47"/>
          <p:cNvSpPr txBox="1">
            <a:spLocks noChangeArrowheads="1"/>
          </p:cNvSpPr>
          <p:nvPr/>
        </p:nvSpPr>
        <p:spPr bwMode="auto">
          <a:xfrm>
            <a:off x="0" y="6096000"/>
            <a:ext cx="9144000" cy="446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Arial Narrow" charset="0"/>
                <a:ea typeface="ＭＳ Ｐゴシック" charset="0"/>
                <a:cs typeface="ＭＳ Ｐゴシック" charset="0"/>
              </a:defRPr>
            </a:lvl1pPr>
            <a:lvl2pPr marL="742950" indent="-285750">
              <a:defRPr sz="2400" b="1">
                <a:solidFill>
                  <a:schemeClr val="tx1"/>
                </a:solidFill>
                <a:latin typeface="Arial Narrow" charset="0"/>
                <a:ea typeface="ＭＳ Ｐゴシック" charset="0"/>
              </a:defRPr>
            </a:lvl2pPr>
            <a:lvl3pPr marL="1143000" indent="-228600">
              <a:defRPr sz="2400" b="1">
                <a:solidFill>
                  <a:schemeClr val="tx1"/>
                </a:solidFill>
                <a:latin typeface="Arial Narrow" charset="0"/>
                <a:ea typeface="ＭＳ Ｐゴシック" charset="0"/>
              </a:defRPr>
            </a:lvl3pPr>
            <a:lvl4pPr marL="1600200" indent="-228600">
              <a:defRPr sz="2400" b="1">
                <a:solidFill>
                  <a:schemeClr val="tx1"/>
                </a:solidFill>
                <a:latin typeface="Arial Narrow" charset="0"/>
                <a:ea typeface="ＭＳ Ｐゴシック" charset="0"/>
              </a:defRPr>
            </a:lvl4pPr>
            <a:lvl5pPr marL="2057400" indent="-228600">
              <a:defRPr sz="2400" b="1">
                <a:solidFill>
                  <a:schemeClr val="tx1"/>
                </a:solidFill>
                <a:latin typeface="Arial Narrow" charset="0"/>
                <a:ea typeface="ＭＳ Ｐゴシック" charset="0"/>
              </a:defRPr>
            </a:lvl5pPr>
            <a:lvl6pPr marL="25146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6pPr>
            <a:lvl7pPr marL="29718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7pPr>
            <a:lvl8pPr marL="34290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8pPr>
            <a:lvl9pPr marL="38862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9pPr>
          </a:lstStyle>
          <a:p>
            <a:pPr algn="ctr"/>
            <a:r>
              <a:rPr lang="en-US" b="0">
                <a:solidFill>
                  <a:srgbClr val="FF0000"/>
                </a:solidFill>
                <a:latin typeface="Gill Sans" charset="0"/>
                <a:cs typeface="Gill Sans" charset="0"/>
              </a:rPr>
              <a:t>Estimate gains and spatial frequencies from compressive measurements</a:t>
            </a:r>
          </a:p>
        </p:txBody>
      </p:sp>
      <p:grpSp>
        <p:nvGrpSpPr>
          <p:cNvPr id="28677" name="Group 32"/>
          <p:cNvGrpSpPr>
            <a:grpSpLocks/>
          </p:cNvGrpSpPr>
          <p:nvPr/>
        </p:nvGrpSpPr>
        <p:grpSpPr bwMode="auto">
          <a:xfrm>
            <a:off x="1027113" y="1197643"/>
            <a:ext cx="3538537" cy="3479800"/>
            <a:chOff x="1027906" y="1156494"/>
            <a:chExt cx="3537744" cy="3479800"/>
          </a:xfrm>
        </p:grpSpPr>
        <p:cxnSp>
          <p:nvCxnSpPr>
            <p:cNvPr id="14" name="Straight Arrow Connector 13"/>
            <p:cNvCxnSpPr>
              <a:stCxn id="12" idx="1"/>
            </p:cNvCxnSpPr>
            <p:nvPr/>
          </p:nvCxnSpPr>
          <p:spPr>
            <a:xfrm rot="10800000" flipV="1">
              <a:off x="1219950" y="1835944"/>
              <a:ext cx="3028271" cy="1082675"/>
            </a:xfrm>
            <a:prstGeom prst="straightConnector1">
              <a:avLst/>
            </a:prstGeom>
            <a:ln>
              <a:solidFill>
                <a:srgbClr val="008000"/>
              </a:solidFill>
              <a:headEnd type="stealth" w="lg" len="lg"/>
              <a:tailEnd type="none" w="lg" len="lg"/>
            </a:ln>
          </p:spPr>
          <p:style>
            <a:lnRef idx="2">
              <a:schemeClr val="accent1"/>
            </a:lnRef>
            <a:fillRef idx="0">
              <a:schemeClr val="accent1"/>
            </a:fillRef>
            <a:effectRef idx="1">
              <a:schemeClr val="accent1"/>
            </a:effectRef>
            <a:fontRef idx="minor">
              <a:schemeClr val="tx1"/>
            </a:fontRef>
          </p:style>
        </p:cxnSp>
        <p:grpSp>
          <p:nvGrpSpPr>
            <p:cNvPr id="28685" name="Group 30"/>
            <p:cNvGrpSpPr>
              <a:grpSpLocks/>
            </p:cNvGrpSpPr>
            <p:nvPr/>
          </p:nvGrpSpPr>
          <p:grpSpPr bwMode="auto">
            <a:xfrm>
              <a:off x="1027906" y="1156494"/>
              <a:ext cx="3537744" cy="3479800"/>
              <a:chOff x="1027906" y="1156494"/>
              <a:chExt cx="3537744" cy="3479800"/>
            </a:xfrm>
          </p:grpSpPr>
          <p:cxnSp>
            <p:nvCxnSpPr>
              <p:cNvPr id="10" name="Straight Connector 9"/>
              <p:cNvCxnSpPr/>
              <p:nvPr/>
            </p:nvCxnSpPr>
            <p:spPr>
              <a:xfrm rot="5400000">
                <a:off x="-596926" y="2895600"/>
                <a:ext cx="3479800" cy="158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 name="Oval 3"/>
              <p:cNvSpPr/>
              <p:nvPr/>
            </p:nvSpPr>
            <p:spPr>
              <a:xfrm>
                <a:off x="1029493" y="1472406"/>
                <a:ext cx="228549" cy="24130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Oval 4"/>
              <p:cNvSpPr/>
              <p:nvPr/>
            </p:nvSpPr>
            <p:spPr>
              <a:xfrm>
                <a:off x="1029493" y="1904206"/>
                <a:ext cx="228549" cy="24130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Oval 5"/>
              <p:cNvSpPr/>
              <p:nvPr/>
            </p:nvSpPr>
            <p:spPr>
              <a:xfrm>
                <a:off x="1029493" y="2361406"/>
                <a:ext cx="228549" cy="24130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Oval 6"/>
              <p:cNvSpPr/>
              <p:nvPr/>
            </p:nvSpPr>
            <p:spPr>
              <a:xfrm>
                <a:off x="1029493" y="3313906"/>
                <a:ext cx="228549" cy="24130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Oval 7"/>
              <p:cNvSpPr/>
              <p:nvPr/>
            </p:nvSpPr>
            <p:spPr>
              <a:xfrm>
                <a:off x="1029493" y="3809206"/>
                <a:ext cx="228549" cy="24130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Oval 10"/>
              <p:cNvSpPr/>
              <p:nvPr/>
            </p:nvSpPr>
            <p:spPr>
              <a:xfrm>
                <a:off x="1027906" y="2818606"/>
                <a:ext cx="228549" cy="24130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5-Point Star 11"/>
              <p:cNvSpPr/>
              <p:nvPr/>
            </p:nvSpPr>
            <p:spPr>
              <a:xfrm>
                <a:off x="4248221" y="1713706"/>
                <a:ext cx="317429" cy="317500"/>
              </a:xfrm>
              <a:prstGeom prst="star5">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Arc 16"/>
              <p:cNvSpPr/>
              <p:nvPr/>
            </p:nvSpPr>
            <p:spPr>
              <a:xfrm>
                <a:off x="1588167" y="2491581"/>
                <a:ext cx="825315" cy="949325"/>
              </a:xfrm>
              <a:prstGeom prst="arc">
                <a:avLst>
                  <a:gd name="adj1" fmla="val 17910508"/>
                  <a:gd name="adj2" fmla="val 21595002"/>
                </a:avLst>
              </a:prstGeom>
              <a:ln>
                <a:solidFill>
                  <a:srgbClr val="008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21" name="Straight Connector 20"/>
              <p:cNvCxnSpPr/>
              <p:nvPr/>
            </p:nvCxnSpPr>
            <p:spPr>
              <a:xfrm>
                <a:off x="1223124" y="2966244"/>
                <a:ext cx="1977582" cy="1587"/>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10800000">
                <a:off x="2895974" y="1321594"/>
                <a:ext cx="1352247" cy="503237"/>
              </a:xfrm>
              <a:prstGeom prst="line">
                <a:avLst/>
              </a:prstGeom>
              <a:ln>
                <a:solidFill>
                  <a:srgbClr val="FF6600"/>
                </a:solidFill>
                <a:headEnd type="stealth" w="lg" len="lg"/>
                <a:tailEnd type="none" w="lg" len="lg"/>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11" idx="7"/>
              </p:cNvCxnSpPr>
              <p:nvPr/>
            </p:nvCxnSpPr>
            <p:spPr>
              <a:xfrm rot="5400000" flipH="1" flipV="1">
                <a:off x="1292787" y="1251931"/>
                <a:ext cx="1533525" cy="1672850"/>
              </a:xfrm>
              <a:prstGeom prst="line">
                <a:avLst/>
              </a:prstGeom>
              <a:ln>
                <a:solidFill>
                  <a:srgbClr val="FF6600"/>
                </a:solidFill>
                <a:headEnd type="none"/>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12" idx="2"/>
              </p:cNvCxnSpPr>
              <p:nvPr/>
            </p:nvCxnSpPr>
            <p:spPr>
              <a:xfrm rot="5400000">
                <a:off x="2991826" y="2240086"/>
                <a:ext cx="1525588" cy="1107827"/>
              </a:xfrm>
              <a:prstGeom prst="line">
                <a:avLst/>
              </a:prstGeom>
              <a:ln>
                <a:solidFill>
                  <a:srgbClr val="0000FF"/>
                </a:solidFill>
                <a:headEnd type="stealth" w="lg" len="lg"/>
                <a:tailEnd type="none" w="lg" len="lg"/>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a:endCxn id="11" idx="5"/>
              </p:cNvCxnSpPr>
              <p:nvPr/>
            </p:nvCxnSpPr>
            <p:spPr>
              <a:xfrm rot="10800000">
                <a:off x="1223124" y="3024981"/>
                <a:ext cx="1977582" cy="530225"/>
              </a:xfrm>
              <a:prstGeom prst="line">
                <a:avLst/>
              </a:prstGeom>
              <a:ln>
                <a:solidFill>
                  <a:srgbClr val="0000FF"/>
                </a:solidFill>
                <a:headEnd type="none"/>
              </a:ln>
            </p:spPr>
            <p:style>
              <a:lnRef idx="2">
                <a:schemeClr val="accent1"/>
              </a:lnRef>
              <a:fillRef idx="0">
                <a:schemeClr val="accent1"/>
              </a:fillRef>
              <a:effectRef idx="1">
                <a:schemeClr val="accent1"/>
              </a:effectRef>
              <a:fontRef idx="minor">
                <a:schemeClr val="tx1"/>
              </a:fontRef>
            </p:style>
          </p:cxnSp>
          <p:pic>
            <p:nvPicPr>
              <p:cNvPr id="28700" name="Picture 40" descr="latex-image-1.pdf"/>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463800" y="2575339"/>
                <a:ext cx="241300" cy="279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2" name="Arc 41"/>
              <p:cNvSpPr/>
              <p:nvPr/>
            </p:nvSpPr>
            <p:spPr>
              <a:xfrm>
                <a:off x="1223124" y="2031206"/>
                <a:ext cx="1755382" cy="1778000"/>
              </a:xfrm>
              <a:prstGeom prst="arc">
                <a:avLst>
                  <a:gd name="adj1" fmla="val 16195531"/>
                  <a:gd name="adj2" fmla="val 256967"/>
                </a:avLst>
              </a:prstGeom>
              <a:ln>
                <a:solidFill>
                  <a:srgbClr val="FF66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pic>
            <p:nvPicPr>
              <p:cNvPr id="28702" name="Picture 42" descr="latex-image-1.pdf"/>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584450" y="1866900"/>
                <a:ext cx="241300" cy="279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4" name="Arc 43"/>
              <p:cNvSpPr/>
              <p:nvPr/>
            </p:nvSpPr>
            <p:spPr>
              <a:xfrm>
                <a:off x="2070659" y="2918619"/>
                <a:ext cx="825315" cy="949325"/>
              </a:xfrm>
              <a:prstGeom prst="arc">
                <a:avLst>
                  <a:gd name="adj1" fmla="val 17910508"/>
                  <a:gd name="adj2" fmla="val 725782"/>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pic>
            <p:nvPicPr>
              <p:cNvPr id="28704" name="Picture 44" descr="latex-image-1.pdf"/>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2959100" y="3060700"/>
                <a:ext cx="241300" cy="279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27" name="Straight Connector 26"/>
              <p:cNvCxnSpPr/>
              <p:nvPr/>
            </p:nvCxnSpPr>
            <p:spPr>
              <a:xfrm flipV="1">
                <a:off x="2413482" y="1156494"/>
                <a:ext cx="977681" cy="315912"/>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2711866" y="3440906"/>
                <a:ext cx="977681" cy="31750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grpSp>
      </p:grpSp>
      <p:pic>
        <p:nvPicPr>
          <p:cNvPr id="28678" name="Picture 29" descr="latex-image-1.pdf"/>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4248150" y="3060700"/>
            <a:ext cx="2438400" cy="1689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679" name="Picture 31" descr="latex-image-1.pdf"/>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5092700" y="2228850"/>
            <a:ext cx="3657600" cy="266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8680" name="Group 38"/>
          <p:cNvGrpSpPr>
            <a:grpSpLocks/>
          </p:cNvGrpSpPr>
          <p:nvPr/>
        </p:nvGrpSpPr>
        <p:grpSpPr bwMode="auto">
          <a:xfrm>
            <a:off x="2292350" y="5149850"/>
            <a:ext cx="4546600" cy="587375"/>
            <a:chOff x="2292350" y="5150403"/>
            <a:chExt cx="4546600" cy="586395"/>
          </a:xfrm>
        </p:grpSpPr>
        <p:pic>
          <p:nvPicPr>
            <p:cNvPr id="28682" name="Picture 33" descr="latex-image-1.pdf"/>
            <p:cNvPicPr>
              <a:picLocks noChangeAspect="1"/>
            </p:cNvPicPr>
            <p:nvPr/>
          </p:nvPicPr>
          <p:blipFill>
            <a:blip r:embed="rId8">
              <a:extLst>
                <a:ext uri="{28A0092B-C50C-407E-A947-70E740481C1C}">
                  <a14:useLocalDpi xmlns:a14="http://schemas.microsoft.com/office/drawing/2010/main"/>
                </a:ext>
              </a:extLst>
            </a:blip>
            <a:srcRect/>
            <a:stretch>
              <a:fillRect/>
            </a:stretch>
          </p:blipFill>
          <p:spPr bwMode="auto">
            <a:xfrm>
              <a:off x="2292350" y="5150403"/>
              <a:ext cx="4546600" cy="24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683" name="Picture 37" descr="latex-image-1.pdf"/>
            <p:cNvPicPr>
              <a:picLocks noChangeAspect="1"/>
            </p:cNvPicPr>
            <p:nvPr/>
          </p:nvPicPr>
          <p:blipFill>
            <a:blip r:embed="rId9">
              <a:extLst>
                <a:ext uri="{28A0092B-C50C-407E-A947-70E740481C1C}">
                  <a14:useLocalDpi xmlns:a14="http://schemas.microsoft.com/office/drawing/2010/main"/>
                </a:ext>
              </a:extLst>
            </a:blip>
            <a:srcRect/>
            <a:stretch>
              <a:fillRect/>
            </a:stretch>
          </p:blipFill>
          <p:spPr bwMode="auto">
            <a:xfrm>
              <a:off x="3390900" y="5431998"/>
              <a:ext cx="27432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8681" name="TextBox 35"/>
          <p:cNvSpPr txBox="1">
            <a:spLocks noChangeArrowheads="1"/>
          </p:cNvSpPr>
          <p:nvPr/>
        </p:nvSpPr>
        <p:spPr bwMode="auto">
          <a:xfrm>
            <a:off x="4572000" y="990600"/>
            <a:ext cx="4678084"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Arial Narrow" charset="0"/>
                <a:ea typeface="ＭＳ Ｐゴシック" charset="0"/>
                <a:cs typeface="ＭＳ Ｐゴシック" charset="0"/>
              </a:defRPr>
            </a:lvl1pPr>
            <a:lvl2pPr marL="742950" indent="-285750">
              <a:defRPr sz="2400" b="1">
                <a:solidFill>
                  <a:schemeClr val="tx1"/>
                </a:solidFill>
                <a:latin typeface="Arial Narrow" charset="0"/>
                <a:ea typeface="ＭＳ Ｐゴシック" charset="0"/>
              </a:defRPr>
            </a:lvl2pPr>
            <a:lvl3pPr marL="1143000" indent="-228600">
              <a:defRPr sz="2400" b="1">
                <a:solidFill>
                  <a:schemeClr val="tx1"/>
                </a:solidFill>
                <a:latin typeface="Arial Narrow" charset="0"/>
                <a:ea typeface="ＭＳ Ｐゴシック" charset="0"/>
              </a:defRPr>
            </a:lvl3pPr>
            <a:lvl4pPr marL="1600200" indent="-228600">
              <a:defRPr sz="2400" b="1">
                <a:solidFill>
                  <a:schemeClr val="tx1"/>
                </a:solidFill>
                <a:latin typeface="Arial Narrow" charset="0"/>
                <a:ea typeface="ＭＳ Ｐゴシック" charset="0"/>
              </a:defRPr>
            </a:lvl4pPr>
            <a:lvl5pPr marL="2057400" indent="-228600">
              <a:defRPr sz="2400" b="1">
                <a:solidFill>
                  <a:schemeClr val="tx1"/>
                </a:solidFill>
                <a:latin typeface="Arial Narrow" charset="0"/>
                <a:ea typeface="ＭＳ Ｐゴシック" charset="0"/>
              </a:defRPr>
            </a:lvl5pPr>
            <a:lvl6pPr marL="25146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6pPr>
            <a:lvl7pPr marL="29718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7pPr>
            <a:lvl8pPr marL="34290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8pPr>
            <a:lvl9pPr marL="38862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9pPr>
          </a:lstStyle>
          <a:p>
            <a:r>
              <a:rPr lang="en-US" dirty="0">
                <a:latin typeface="+mn-lt"/>
              </a:rPr>
              <a:t>Channel is a sum of a few sinusoids</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a:xfrm>
            <a:off x="457200" y="50520"/>
            <a:ext cx="8229600" cy="1143000"/>
          </a:xfrm>
        </p:spPr>
        <p:txBody>
          <a:bodyPr>
            <a:normAutofit/>
          </a:bodyPr>
          <a:lstStyle/>
          <a:p>
            <a:r>
              <a:rPr lang="en-US" sz="2800" dirty="0">
                <a:latin typeface="Calibri" charset="0"/>
              </a:rPr>
              <a:t>Can we use standard compressed sensing?</a:t>
            </a:r>
          </a:p>
        </p:txBody>
      </p:sp>
      <p:sp>
        <p:nvSpPr>
          <p:cNvPr id="29699" name="TextBox 6"/>
          <p:cNvSpPr txBox="1">
            <a:spLocks noChangeArrowheads="1"/>
          </p:cNvSpPr>
          <p:nvPr/>
        </p:nvSpPr>
        <p:spPr bwMode="auto">
          <a:xfrm>
            <a:off x="0" y="3975100"/>
            <a:ext cx="49149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Arial Narrow" charset="0"/>
                <a:ea typeface="ＭＳ Ｐゴシック" charset="0"/>
                <a:cs typeface="ＭＳ Ｐゴシック" charset="0"/>
              </a:defRPr>
            </a:lvl1pPr>
            <a:lvl2pPr marL="742950" indent="-285750">
              <a:defRPr sz="2400" b="1">
                <a:solidFill>
                  <a:schemeClr val="tx1"/>
                </a:solidFill>
                <a:latin typeface="Arial Narrow" charset="0"/>
                <a:ea typeface="ＭＳ Ｐゴシック" charset="0"/>
              </a:defRPr>
            </a:lvl2pPr>
            <a:lvl3pPr marL="1143000" indent="-228600">
              <a:defRPr sz="2400" b="1">
                <a:solidFill>
                  <a:schemeClr val="tx1"/>
                </a:solidFill>
                <a:latin typeface="Arial Narrow" charset="0"/>
                <a:ea typeface="ＭＳ Ｐゴシック" charset="0"/>
              </a:defRPr>
            </a:lvl3pPr>
            <a:lvl4pPr marL="1600200" indent="-228600">
              <a:defRPr sz="2400" b="1">
                <a:solidFill>
                  <a:schemeClr val="tx1"/>
                </a:solidFill>
                <a:latin typeface="Arial Narrow" charset="0"/>
                <a:ea typeface="ＭＳ Ｐゴシック" charset="0"/>
              </a:defRPr>
            </a:lvl4pPr>
            <a:lvl5pPr marL="2057400" indent="-228600">
              <a:defRPr sz="2400" b="1">
                <a:solidFill>
                  <a:schemeClr val="tx1"/>
                </a:solidFill>
                <a:latin typeface="Arial Narrow" charset="0"/>
                <a:ea typeface="ＭＳ Ｐゴシック" charset="0"/>
              </a:defRPr>
            </a:lvl5pPr>
            <a:lvl6pPr marL="25146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6pPr>
            <a:lvl7pPr marL="29718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7pPr>
            <a:lvl8pPr marL="34290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8pPr>
            <a:lvl9pPr marL="38862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9pPr>
          </a:lstStyle>
          <a:p>
            <a:pPr algn="ctr"/>
            <a:r>
              <a:rPr lang="en-US" sz="1800">
                <a:latin typeface="Gill Sans" charset="0"/>
                <a:cs typeface="Gill Sans" charset="0"/>
              </a:rPr>
              <a:t>Picture from plenary </a:t>
            </a:r>
          </a:p>
          <a:p>
            <a:pPr algn="ctr"/>
            <a:r>
              <a:rPr lang="en-US" sz="1800">
                <a:latin typeface="Gill Sans" charset="0"/>
                <a:cs typeface="Gill Sans" charset="0"/>
              </a:rPr>
              <a:t>by Prof. R. Baraniuk, ITSoc ‘09</a:t>
            </a:r>
          </a:p>
        </p:txBody>
      </p:sp>
      <p:cxnSp>
        <p:nvCxnSpPr>
          <p:cNvPr id="9" name="Straight Arrow Connector 8"/>
          <p:cNvCxnSpPr/>
          <p:nvPr/>
        </p:nvCxnSpPr>
        <p:spPr>
          <a:xfrm rot="5400000">
            <a:off x="7896225" y="1781175"/>
            <a:ext cx="469900" cy="222250"/>
          </a:xfrm>
          <a:prstGeom prst="straightConnector1">
            <a:avLst/>
          </a:prstGeom>
          <a:ln>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29701" name="TextBox 10"/>
          <p:cNvSpPr txBox="1">
            <a:spLocks noChangeArrowheads="1"/>
          </p:cNvSpPr>
          <p:nvPr/>
        </p:nvSpPr>
        <p:spPr bwMode="auto">
          <a:xfrm>
            <a:off x="7454900" y="1028700"/>
            <a:ext cx="1536700"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Arial Narrow" charset="0"/>
                <a:ea typeface="ＭＳ Ｐゴシック" charset="0"/>
                <a:cs typeface="ＭＳ Ｐゴシック" charset="0"/>
              </a:defRPr>
            </a:lvl1pPr>
            <a:lvl2pPr marL="742950" indent="-285750">
              <a:defRPr sz="2400" b="1">
                <a:solidFill>
                  <a:schemeClr val="tx1"/>
                </a:solidFill>
                <a:latin typeface="Arial Narrow" charset="0"/>
                <a:ea typeface="ＭＳ Ｐゴシック" charset="0"/>
              </a:defRPr>
            </a:lvl2pPr>
            <a:lvl3pPr marL="1143000" indent="-228600">
              <a:defRPr sz="2400" b="1">
                <a:solidFill>
                  <a:schemeClr val="tx1"/>
                </a:solidFill>
                <a:latin typeface="Arial Narrow" charset="0"/>
                <a:ea typeface="ＭＳ Ｐゴシック" charset="0"/>
              </a:defRPr>
            </a:lvl3pPr>
            <a:lvl4pPr marL="1600200" indent="-228600">
              <a:defRPr sz="2400" b="1">
                <a:solidFill>
                  <a:schemeClr val="tx1"/>
                </a:solidFill>
                <a:latin typeface="Arial Narrow" charset="0"/>
                <a:ea typeface="ＭＳ Ｐゴシック" charset="0"/>
              </a:defRPr>
            </a:lvl4pPr>
            <a:lvl5pPr marL="2057400" indent="-228600">
              <a:defRPr sz="2400" b="1">
                <a:solidFill>
                  <a:schemeClr val="tx1"/>
                </a:solidFill>
                <a:latin typeface="Arial Narrow" charset="0"/>
                <a:ea typeface="ＭＳ Ｐゴシック" charset="0"/>
              </a:defRPr>
            </a:lvl5pPr>
            <a:lvl6pPr marL="25146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6pPr>
            <a:lvl7pPr marL="29718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7pPr>
            <a:lvl8pPr marL="34290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8pPr>
            <a:lvl9pPr marL="38862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9pPr>
          </a:lstStyle>
          <a:p>
            <a:pPr algn="ctr"/>
            <a:r>
              <a:rPr lang="en-US" sz="1800" dirty="0">
                <a:latin typeface="+mn-lt"/>
                <a:cs typeface="Gill Sans" charset="0"/>
              </a:rPr>
              <a:t>Gains of active frequencies</a:t>
            </a:r>
          </a:p>
        </p:txBody>
      </p:sp>
      <p:cxnSp>
        <p:nvCxnSpPr>
          <p:cNvPr id="13" name="Straight Arrow Connector 12"/>
          <p:cNvCxnSpPr/>
          <p:nvPr/>
        </p:nvCxnSpPr>
        <p:spPr>
          <a:xfrm rot="5400000">
            <a:off x="6076951" y="1892300"/>
            <a:ext cx="469900" cy="3175"/>
          </a:xfrm>
          <a:prstGeom prst="straightConnector1">
            <a:avLst/>
          </a:prstGeom>
          <a:ln>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29703" name="TextBox 13"/>
          <p:cNvSpPr txBox="1">
            <a:spLocks noChangeArrowheads="1"/>
          </p:cNvSpPr>
          <p:nvPr/>
        </p:nvSpPr>
        <p:spPr bwMode="auto">
          <a:xfrm>
            <a:off x="5464175" y="1189038"/>
            <a:ext cx="1697038"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Arial Narrow" charset="0"/>
                <a:ea typeface="ＭＳ Ｐゴシック" charset="0"/>
                <a:cs typeface="ＭＳ Ｐゴシック" charset="0"/>
              </a:defRPr>
            </a:lvl1pPr>
            <a:lvl2pPr marL="742950" indent="-285750">
              <a:defRPr sz="2400" b="1">
                <a:solidFill>
                  <a:schemeClr val="tx1"/>
                </a:solidFill>
                <a:latin typeface="Arial Narrow" charset="0"/>
                <a:ea typeface="ＭＳ Ｐゴシック" charset="0"/>
              </a:defRPr>
            </a:lvl2pPr>
            <a:lvl3pPr marL="1143000" indent="-228600">
              <a:defRPr sz="2400" b="1">
                <a:solidFill>
                  <a:schemeClr val="tx1"/>
                </a:solidFill>
                <a:latin typeface="Arial Narrow" charset="0"/>
                <a:ea typeface="ＭＳ Ｐゴシック" charset="0"/>
              </a:defRPr>
            </a:lvl3pPr>
            <a:lvl4pPr marL="1600200" indent="-228600">
              <a:defRPr sz="2400" b="1">
                <a:solidFill>
                  <a:schemeClr val="tx1"/>
                </a:solidFill>
                <a:latin typeface="Arial Narrow" charset="0"/>
                <a:ea typeface="ＭＳ Ｐゴシック" charset="0"/>
              </a:defRPr>
            </a:lvl4pPr>
            <a:lvl5pPr marL="2057400" indent="-228600">
              <a:defRPr sz="2400" b="1">
                <a:solidFill>
                  <a:schemeClr val="tx1"/>
                </a:solidFill>
                <a:latin typeface="Arial Narrow" charset="0"/>
                <a:ea typeface="ＭＳ Ｐゴシック" charset="0"/>
              </a:defRPr>
            </a:lvl5pPr>
            <a:lvl6pPr marL="25146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6pPr>
            <a:lvl7pPr marL="29718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7pPr>
            <a:lvl8pPr marL="34290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8pPr>
            <a:lvl9pPr marL="38862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9pPr>
          </a:lstStyle>
          <a:p>
            <a:pPr algn="ctr"/>
            <a:r>
              <a:rPr lang="en-US" sz="1800" dirty="0">
                <a:latin typeface="+mn-lt"/>
                <a:cs typeface="Gill Sans" charset="0"/>
              </a:rPr>
              <a:t>Fourier Basis</a:t>
            </a:r>
          </a:p>
        </p:txBody>
      </p:sp>
      <p:cxnSp>
        <p:nvCxnSpPr>
          <p:cNvPr id="15" name="Straight Arrow Connector 14"/>
          <p:cNvCxnSpPr/>
          <p:nvPr/>
        </p:nvCxnSpPr>
        <p:spPr>
          <a:xfrm rot="5400000">
            <a:off x="3015457" y="1959769"/>
            <a:ext cx="469900" cy="1587"/>
          </a:xfrm>
          <a:prstGeom prst="straightConnector1">
            <a:avLst/>
          </a:prstGeom>
          <a:ln>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29705" name="TextBox 15"/>
          <p:cNvSpPr txBox="1">
            <a:spLocks noChangeArrowheads="1"/>
          </p:cNvSpPr>
          <p:nvPr/>
        </p:nvSpPr>
        <p:spPr bwMode="auto">
          <a:xfrm>
            <a:off x="2032000" y="1028700"/>
            <a:ext cx="2438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Arial Narrow" charset="0"/>
                <a:ea typeface="ＭＳ Ｐゴシック" charset="0"/>
                <a:cs typeface="ＭＳ Ｐゴシック" charset="0"/>
              </a:defRPr>
            </a:lvl1pPr>
            <a:lvl2pPr marL="742950" indent="-285750">
              <a:defRPr sz="2400" b="1">
                <a:solidFill>
                  <a:schemeClr val="tx1"/>
                </a:solidFill>
                <a:latin typeface="Arial Narrow" charset="0"/>
                <a:ea typeface="ＭＳ Ｐゴシック" charset="0"/>
              </a:defRPr>
            </a:lvl2pPr>
            <a:lvl3pPr marL="1143000" indent="-228600">
              <a:defRPr sz="2400" b="1">
                <a:solidFill>
                  <a:schemeClr val="tx1"/>
                </a:solidFill>
                <a:latin typeface="Arial Narrow" charset="0"/>
                <a:ea typeface="ＭＳ Ｐゴシック" charset="0"/>
              </a:defRPr>
            </a:lvl3pPr>
            <a:lvl4pPr marL="1600200" indent="-228600">
              <a:defRPr sz="2400" b="1">
                <a:solidFill>
                  <a:schemeClr val="tx1"/>
                </a:solidFill>
                <a:latin typeface="Arial Narrow" charset="0"/>
                <a:ea typeface="ＭＳ Ｐゴシック" charset="0"/>
              </a:defRPr>
            </a:lvl4pPr>
            <a:lvl5pPr marL="2057400" indent="-228600">
              <a:defRPr sz="2400" b="1">
                <a:solidFill>
                  <a:schemeClr val="tx1"/>
                </a:solidFill>
                <a:latin typeface="Arial Narrow" charset="0"/>
                <a:ea typeface="ＭＳ Ｐゴシック" charset="0"/>
              </a:defRPr>
            </a:lvl5pPr>
            <a:lvl6pPr marL="25146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6pPr>
            <a:lvl7pPr marL="29718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7pPr>
            <a:lvl8pPr marL="34290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8pPr>
            <a:lvl9pPr marL="38862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9pPr>
          </a:lstStyle>
          <a:p>
            <a:pPr algn="ctr"/>
            <a:r>
              <a:rPr lang="en-US" sz="1800" dirty="0">
                <a:latin typeface="+mn-lt"/>
                <a:cs typeface="Gill Sans" charset="0"/>
              </a:rPr>
              <a:t>Randomized </a:t>
            </a:r>
            <a:r>
              <a:rPr lang="en-US" sz="1800" dirty="0" err="1">
                <a:latin typeface="+mn-lt"/>
                <a:cs typeface="Gill Sans" charset="0"/>
              </a:rPr>
              <a:t>beamforming</a:t>
            </a:r>
            <a:r>
              <a:rPr lang="en-US" sz="1800" dirty="0">
                <a:latin typeface="+mn-lt"/>
                <a:cs typeface="Gill Sans" charset="0"/>
              </a:rPr>
              <a:t> weights</a:t>
            </a:r>
          </a:p>
        </p:txBody>
      </p:sp>
      <p:cxnSp>
        <p:nvCxnSpPr>
          <p:cNvPr id="17" name="Straight Arrow Connector 16"/>
          <p:cNvCxnSpPr/>
          <p:nvPr/>
        </p:nvCxnSpPr>
        <p:spPr>
          <a:xfrm rot="5400000">
            <a:off x="578644" y="1959769"/>
            <a:ext cx="469900" cy="1588"/>
          </a:xfrm>
          <a:prstGeom prst="straightConnector1">
            <a:avLst/>
          </a:prstGeom>
          <a:ln>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29707" name="TextBox 17"/>
          <p:cNvSpPr txBox="1">
            <a:spLocks noChangeArrowheads="1"/>
          </p:cNvSpPr>
          <p:nvPr/>
        </p:nvSpPr>
        <p:spPr bwMode="auto">
          <a:xfrm>
            <a:off x="-303213" y="1065213"/>
            <a:ext cx="2436813"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Arial Narrow" charset="0"/>
                <a:ea typeface="ＭＳ Ｐゴシック" charset="0"/>
                <a:cs typeface="ＭＳ Ｐゴシック" charset="0"/>
              </a:defRPr>
            </a:lvl1pPr>
            <a:lvl2pPr marL="742950" indent="-285750">
              <a:defRPr sz="2400" b="1">
                <a:solidFill>
                  <a:schemeClr val="tx1"/>
                </a:solidFill>
                <a:latin typeface="Arial Narrow" charset="0"/>
                <a:ea typeface="ＭＳ Ｐゴシック" charset="0"/>
              </a:defRPr>
            </a:lvl2pPr>
            <a:lvl3pPr marL="1143000" indent="-228600">
              <a:defRPr sz="2400" b="1">
                <a:solidFill>
                  <a:schemeClr val="tx1"/>
                </a:solidFill>
                <a:latin typeface="Arial Narrow" charset="0"/>
                <a:ea typeface="ＭＳ Ｐゴシック" charset="0"/>
              </a:defRPr>
            </a:lvl3pPr>
            <a:lvl4pPr marL="1600200" indent="-228600">
              <a:defRPr sz="2400" b="1">
                <a:solidFill>
                  <a:schemeClr val="tx1"/>
                </a:solidFill>
                <a:latin typeface="Arial Narrow" charset="0"/>
                <a:ea typeface="ＭＳ Ｐゴシック" charset="0"/>
              </a:defRPr>
            </a:lvl4pPr>
            <a:lvl5pPr marL="2057400" indent="-228600">
              <a:defRPr sz="2400" b="1">
                <a:solidFill>
                  <a:schemeClr val="tx1"/>
                </a:solidFill>
                <a:latin typeface="Arial Narrow" charset="0"/>
                <a:ea typeface="ＭＳ Ｐゴシック" charset="0"/>
              </a:defRPr>
            </a:lvl5pPr>
            <a:lvl6pPr marL="25146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6pPr>
            <a:lvl7pPr marL="29718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7pPr>
            <a:lvl8pPr marL="34290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8pPr>
            <a:lvl9pPr marL="38862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9pPr>
          </a:lstStyle>
          <a:p>
            <a:pPr algn="ctr"/>
            <a:r>
              <a:rPr lang="en-US" sz="1800" dirty="0">
                <a:latin typeface="+mn-lt"/>
                <a:cs typeface="Gill Sans" charset="0"/>
              </a:rPr>
              <a:t>Observed </a:t>
            </a:r>
          </a:p>
          <a:p>
            <a:pPr algn="ctr"/>
            <a:r>
              <a:rPr lang="en-US" sz="1800" dirty="0">
                <a:latin typeface="+mn-lt"/>
                <a:cs typeface="Gill Sans" charset="0"/>
              </a:rPr>
              <a:t>projections</a:t>
            </a:r>
          </a:p>
        </p:txBody>
      </p:sp>
      <p:grpSp>
        <p:nvGrpSpPr>
          <p:cNvPr id="29708" name="Group 21"/>
          <p:cNvGrpSpPr>
            <a:grpSpLocks/>
          </p:cNvGrpSpPr>
          <p:nvPr/>
        </p:nvGrpSpPr>
        <p:grpSpPr bwMode="auto">
          <a:xfrm>
            <a:off x="457200" y="2127250"/>
            <a:ext cx="8229600" cy="3408363"/>
            <a:chOff x="457200" y="2127250"/>
            <a:chExt cx="8229600" cy="3409070"/>
          </a:xfrm>
        </p:grpSpPr>
        <p:pic>
          <p:nvPicPr>
            <p:cNvPr id="29711" name="Picture 5" descr="Screen shot 2012-06-13 at 5.25.49 AM.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457200" y="2127250"/>
              <a:ext cx="8007350" cy="34090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 name="Rectangle 18"/>
            <p:cNvSpPr/>
            <p:nvPr/>
          </p:nvSpPr>
          <p:spPr>
            <a:xfrm>
              <a:off x="3968750" y="5182234"/>
              <a:ext cx="4489450" cy="20165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0" name="Rectangle 19"/>
            <p:cNvSpPr/>
            <p:nvPr/>
          </p:nvSpPr>
          <p:spPr>
            <a:xfrm>
              <a:off x="4216400" y="4978991"/>
              <a:ext cx="508000" cy="20324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1" name="Rectangle 20"/>
            <p:cNvSpPr/>
            <p:nvPr/>
          </p:nvSpPr>
          <p:spPr>
            <a:xfrm>
              <a:off x="8178800" y="5029802"/>
              <a:ext cx="508000" cy="20324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29709" name="Picture 22" descr="latex-image-1.pdf"/>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3333750" y="5505450"/>
            <a:ext cx="2476500" cy="749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9710" name="TextBox 23"/>
          <p:cNvSpPr txBox="1">
            <a:spLocks noChangeArrowheads="1"/>
          </p:cNvSpPr>
          <p:nvPr/>
        </p:nvSpPr>
        <p:spPr bwMode="auto">
          <a:xfrm>
            <a:off x="114300" y="3829050"/>
            <a:ext cx="4914900" cy="620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Arial Narrow" charset="0"/>
                <a:ea typeface="ＭＳ Ｐゴシック" charset="0"/>
                <a:cs typeface="ＭＳ Ｐゴシック" charset="0"/>
              </a:defRPr>
            </a:lvl1pPr>
            <a:lvl2pPr marL="742950" indent="-285750">
              <a:defRPr sz="2400" b="1">
                <a:solidFill>
                  <a:schemeClr val="tx1"/>
                </a:solidFill>
                <a:latin typeface="Arial Narrow" charset="0"/>
                <a:ea typeface="ＭＳ Ｐゴシック" charset="0"/>
              </a:defRPr>
            </a:lvl2pPr>
            <a:lvl3pPr marL="1143000" indent="-228600">
              <a:defRPr sz="2400" b="1">
                <a:solidFill>
                  <a:schemeClr val="tx1"/>
                </a:solidFill>
                <a:latin typeface="Arial Narrow" charset="0"/>
                <a:ea typeface="ＭＳ Ｐゴシック" charset="0"/>
              </a:defRPr>
            </a:lvl3pPr>
            <a:lvl4pPr marL="1600200" indent="-228600">
              <a:defRPr sz="2400" b="1">
                <a:solidFill>
                  <a:schemeClr val="tx1"/>
                </a:solidFill>
                <a:latin typeface="Arial Narrow" charset="0"/>
                <a:ea typeface="ＭＳ Ｐゴシック" charset="0"/>
              </a:defRPr>
            </a:lvl4pPr>
            <a:lvl5pPr marL="2057400" indent="-228600">
              <a:defRPr sz="2400" b="1">
                <a:solidFill>
                  <a:schemeClr val="tx1"/>
                </a:solidFill>
                <a:latin typeface="Arial Narrow" charset="0"/>
                <a:ea typeface="ＭＳ Ｐゴシック" charset="0"/>
              </a:defRPr>
            </a:lvl5pPr>
            <a:lvl6pPr marL="25146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6pPr>
            <a:lvl7pPr marL="29718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7pPr>
            <a:lvl8pPr marL="34290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8pPr>
            <a:lvl9pPr marL="38862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9pPr>
          </a:lstStyle>
          <a:p>
            <a:pPr algn="ctr"/>
            <a:r>
              <a:rPr lang="en-US" sz="1800" b="0">
                <a:latin typeface="Gill Sans" charset="0"/>
                <a:cs typeface="Gill Sans" charset="0"/>
              </a:rPr>
              <a:t>Picture from plenary </a:t>
            </a:r>
          </a:p>
          <a:p>
            <a:pPr algn="ctr"/>
            <a:r>
              <a:rPr lang="en-US" sz="1800" b="0">
                <a:latin typeface="Gill Sans" charset="0"/>
                <a:cs typeface="Gill Sans" charset="0"/>
              </a:rPr>
              <a:t>by Rich Baraniuk, ISIT 2009</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a:xfrm>
            <a:off x="404395" y="-133350"/>
            <a:ext cx="8229600" cy="1143000"/>
          </a:xfrm>
        </p:spPr>
        <p:txBody>
          <a:bodyPr>
            <a:normAutofit/>
          </a:bodyPr>
          <a:lstStyle/>
          <a:p>
            <a:r>
              <a:rPr lang="en-US" sz="3200" dirty="0">
                <a:latin typeface="Calibri" charset="0"/>
              </a:rPr>
              <a:t>B</a:t>
            </a:r>
            <a:r>
              <a:rPr lang="en-US" sz="3200" dirty="0" smtClean="0">
                <a:latin typeface="Calibri" charset="0"/>
              </a:rPr>
              <a:t>asis </a:t>
            </a:r>
            <a:r>
              <a:rPr lang="en-US" sz="3200" dirty="0">
                <a:latin typeface="Calibri" charset="0"/>
              </a:rPr>
              <a:t>mismatch is the problem</a:t>
            </a:r>
          </a:p>
        </p:txBody>
      </p:sp>
      <p:grpSp>
        <p:nvGrpSpPr>
          <p:cNvPr id="31747" name="Group 24"/>
          <p:cNvGrpSpPr>
            <a:grpSpLocks/>
          </p:cNvGrpSpPr>
          <p:nvPr/>
        </p:nvGrpSpPr>
        <p:grpSpPr bwMode="auto">
          <a:xfrm>
            <a:off x="971550" y="1016000"/>
            <a:ext cx="2552700" cy="2478088"/>
            <a:chOff x="971956" y="1016397"/>
            <a:chExt cx="2552700" cy="2476897"/>
          </a:xfrm>
        </p:grpSpPr>
        <p:sp>
          <p:nvSpPr>
            <p:cNvPr id="4" name="Oval 3"/>
            <p:cNvSpPr/>
            <p:nvPr/>
          </p:nvSpPr>
          <p:spPr>
            <a:xfrm>
              <a:off x="1054506" y="1105254"/>
              <a:ext cx="2387600" cy="2386452"/>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 name="Straight Connector 5"/>
            <p:cNvCxnSpPr>
              <a:stCxn id="4" idx="1"/>
              <a:endCxn id="4" idx="5"/>
            </p:cNvCxnSpPr>
            <p:nvPr/>
          </p:nvCxnSpPr>
          <p:spPr>
            <a:xfrm rot="16200000" flipH="1">
              <a:off x="1404162" y="1453931"/>
              <a:ext cx="1688288" cy="168910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7"/>
            <p:cNvCxnSpPr>
              <a:stCxn id="4" idx="3"/>
            </p:cNvCxnSpPr>
            <p:nvPr/>
          </p:nvCxnSpPr>
          <p:spPr>
            <a:xfrm rot="5400000" flipH="1" flipV="1">
              <a:off x="1404162" y="1453931"/>
              <a:ext cx="1688288" cy="168910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10" name="Straight Connector 9"/>
            <p:cNvCxnSpPr>
              <a:stCxn id="4" idx="0"/>
              <a:endCxn id="4" idx="4"/>
            </p:cNvCxnSpPr>
            <p:nvPr/>
          </p:nvCxnSpPr>
          <p:spPr>
            <a:xfrm rot="16200000" flipH="1">
              <a:off x="1054287" y="2297686"/>
              <a:ext cx="2388040" cy="3175"/>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a:stCxn id="4" idx="6"/>
              <a:endCxn id="4" idx="2"/>
            </p:cNvCxnSpPr>
            <p:nvPr/>
          </p:nvCxnSpPr>
          <p:spPr>
            <a:xfrm flipH="1">
              <a:off x="1054506" y="2298481"/>
              <a:ext cx="2387600" cy="1587"/>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167344" y="1016397"/>
              <a:ext cx="165100" cy="177715"/>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13"/>
            <p:cNvSpPr/>
            <p:nvPr/>
          </p:nvSpPr>
          <p:spPr>
            <a:xfrm>
              <a:off x="1321206" y="1365479"/>
              <a:ext cx="165100" cy="177715"/>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Rectangle 14"/>
            <p:cNvSpPr/>
            <p:nvPr/>
          </p:nvSpPr>
          <p:spPr>
            <a:xfrm>
              <a:off x="971956" y="2211210"/>
              <a:ext cx="165100" cy="177715"/>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p:nvSpPr>
          <p:spPr>
            <a:xfrm>
              <a:off x="1238656" y="3053767"/>
              <a:ext cx="165100" cy="177715"/>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 name="Rectangle 17"/>
            <p:cNvSpPr/>
            <p:nvPr/>
          </p:nvSpPr>
          <p:spPr>
            <a:xfrm>
              <a:off x="3010306" y="3053767"/>
              <a:ext cx="165100" cy="177715"/>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 name="Rectangle 18"/>
            <p:cNvSpPr/>
            <p:nvPr/>
          </p:nvSpPr>
          <p:spPr>
            <a:xfrm>
              <a:off x="3010306" y="1346438"/>
              <a:ext cx="165100" cy="176128"/>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0" name="Rectangle 19"/>
            <p:cNvSpPr/>
            <p:nvPr/>
          </p:nvSpPr>
          <p:spPr>
            <a:xfrm>
              <a:off x="3359556" y="2209623"/>
              <a:ext cx="165100" cy="177715"/>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1" name="5-Point Star 20"/>
            <p:cNvSpPr/>
            <p:nvPr/>
          </p:nvSpPr>
          <p:spPr>
            <a:xfrm>
              <a:off x="3188106" y="1593969"/>
              <a:ext cx="254000" cy="266572"/>
            </a:xfrm>
            <a:prstGeom prst="star5">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 name="5-Point Star 21"/>
            <p:cNvSpPr/>
            <p:nvPr/>
          </p:nvSpPr>
          <p:spPr>
            <a:xfrm>
              <a:off x="2546756" y="3225135"/>
              <a:ext cx="254000" cy="266572"/>
            </a:xfrm>
            <a:prstGeom prst="star5">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31748" name="TextBox 22"/>
          <p:cNvSpPr txBox="1">
            <a:spLocks noChangeArrowheads="1"/>
          </p:cNvSpPr>
          <p:nvPr/>
        </p:nvSpPr>
        <p:spPr bwMode="auto">
          <a:xfrm>
            <a:off x="576263" y="4225925"/>
            <a:ext cx="3511550" cy="796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Arial Narrow" charset="0"/>
                <a:ea typeface="ＭＳ Ｐゴシック" charset="0"/>
                <a:cs typeface="ＭＳ Ｐゴシック" charset="0"/>
              </a:defRPr>
            </a:lvl1pPr>
            <a:lvl2pPr marL="742950" indent="-285750">
              <a:defRPr sz="2400" b="1">
                <a:solidFill>
                  <a:schemeClr val="tx1"/>
                </a:solidFill>
                <a:latin typeface="Arial Narrow" charset="0"/>
                <a:ea typeface="ＭＳ Ｐゴシック" charset="0"/>
              </a:defRPr>
            </a:lvl2pPr>
            <a:lvl3pPr marL="1143000" indent="-228600">
              <a:defRPr sz="2400" b="1">
                <a:solidFill>
                  <a:schemeClr val="tx1"/>
                </a:solidFill>
                <a:latin typeface="Arial Narrow" charset="0"/>
                <a:ea typeface="ＭＳ Ｐゴシック" charset="0"/>
              </a:defRPr>
            </a:lvl3pPr>
            <a:lvl4pPr marL="1600200" indent="-228600">
              <a:defRPr sz="2400" b="1">
                <a:solidFill>
                  <a:schemeClr val="tx1"/>
                </a:solidFill>
                <a:latin typeface="Arial Narrow" charset="0"/>
                <a:ea typeface="ＭＳ Ｐゴシック" charset="0"/>
              </a:defRPr>
            </a:lvl4pPr>
            <a:lvl5pPr marL="2057400" indent="-228600">
              <a:defRPr sz="2400" b="1">
                <a:solidFill>
                  <a:schemeClr val="tx1"/>
                </a:solidFill>
                <a:latin typeface="Arial Narrow" charset="0"/>
                <a:ea typeface="ＭＳ Ｐゴシック" charset="0"/>
              </a:defRPr>
            </a:lvl5pPr>
            <a:lvl6pPr marL="25146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6pPr>
            <a:lvl7pPr marL="29718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7pPr>
            <a:lvl8pPr marL="34290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8pPr>
            <a:lvl9pPr marL="38862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9pPr>
          </a:lstStyle>
          <a:p>
            <a:pPr algn="ctr"/>
            <a:r>
              <a:rPr lang="en-US" b="0" dirty="0">
                <a:latin typeface="Gill Sans" charset="0"/>
                <a:cs typeface="Gill Sans" charset="0"/>
              </a:rPr>
              <a:t>Frequencies come from a continuum, not a grid</a:t>
            </a:r>
          </a:p>
        </p:txBody>
      </p:sp>
      <p:pic>
        <p:nvPicPr>
          <p:cNvPr id="31749" name="Picture 25" descr="Screen shot 2012-06-13 at 5.55.12 AM.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4743450" y="906463"/>
            <a:ext cx="3943350" cy="1393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750" name="Picture 26" descr="Screen shot 2012-06-13 at 5.55.48 AM.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4806950" y="2387600"/>
            <a:ext cx="3765550" cy="1487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1751" name="TextBox 27"/>
          <p:cNvSpPr txBox="1">
            <a:spLocks noChangeArrowheads="1"/>
          </p:cNvSpPr>
          <p:nvPr/>
        </p:nvSpPr>
        <p:spPr bwMode="auto">
          <a:xfrm>
            <a:off x="4895850" y="5118100"/>
            <a:ext cx="384175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Arial Narrow" charset="0"/>
                <a:ea typeface="ＭＳ Ｐゴシック" charset="0"/>
                <a:cs typeface="ＭＳ Ｐゴシック" charset="0"/>
              </a:defRPr>
            </a:lvl1pPr>
            <a:lvl2pPr marL="742950" indent="-285750">
              <a:defRPr sz="2400" b="1">
                <a:solidFill>
                  <a:schemeClr val="tx1"/>
                </a:solidFill>
                <a:latin typeface="Arial Narrow" charset="0"/>
                <a:ea typeface="ＭＳ Ｐゴシック" charset="0"/>
              </a:defRPr>
            </a:lvl2pPr>
            <a:lvl3pPr marL="1143000" indent="-228600">
              <a:defRPr sz="2400" b="1">
                <a:solidFill>
                  <a:schemeClr val="tx1"/>
                </a:solidFill>
                <a:latin typeface="Arial Narrow" charset="0"/>
                <a:ea typeface="ＭＳ Ｐゴシック" charset="0"/>
              </a:defRPr>
            </a:lvl3pPr>
            <a:lvl4pPr marL="1600200" indent="-228600">
              <a:defRPr sz="2400" b="1">
                <a:solidFill>
                  <a:schemeClr val="tx1"/>
                </a:solidFill>
                <a:latin typeface="Arial Narrow" charset="0"/>
                <a:ea typeface="ＭＳ Ｐゴシック" charset="0"/>
              </a:defRPr>
            </a:lvl4pPr>
            <a:lvl5pPr marL="2057400" indent="-228600">
              <a:defRPr sz="2400" b="1">
                <a:solidFill>
                  <a:schemeClr val="tx1"/>
                </a:solidFill>
                <a:latin typeface="Arial Narrow" charset="0"/>
                <a:ea typeface="ＭＳ Ｐゴシック" charset="0"/>
              </a:defRPr>
            </a:lvl5pPr>
            <a:lvl6pPr marL="25146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6pPr>
            <a:lvl7pPr marL="29718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7pPr>
            <a:lvl8pPr marL="34290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8pPr>
            <a:lvl9pPr marL="38862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9pPr>
          </a:lstStyle>
          <a:p>
            <a:pPr algn="ctr"/>
            <a:r>
              <a:rPr lang="en-US" sz="1400" b="0" i="1">
                <a:latin typeface="Gill Sans" charset="0"/>
                <a:cs typeface="Gill Sans" charset="0"/>
              </a:rPr>
              <a:t>Sensitivity to Basis Mismatch in Compressed Sensing</a:t>
            </a:r>
            <a:r>
              <a:rPr lang="en-US" sz="1400" b="0">
                <a:latin typeface="Gill Sans" charset="0"/>
                <a:cs typeface="Gill Sans" charset="0"/>
              </a:rPr>
              <a:t>,</a:t>
            </a:r>
          </a:p>
          <a:p>
            <a:pPr algn="ctr"/>
            <a:r>
              <a:rPr lang="en-US" sz="1400" b="0">
                <a:latin typeface="Gill Sans" charset="0"/>
                <a:cs typeface="Gill Sans" charset="0"/>
              </a:rPr>
              <a:t>Y. Chi, L. Scharf, A. Pezeshki, R. Calderbank</a:t>
            </a:r>
          </a:p>
        </p:txBody>
      </p:sp>
      <p:sp>
        <p:nvSpPr>
          <p:cNvPr id="31752" name="TextBox 28"/>
          <p:cNvSpPr txBox="1">
            <a:spLocks noChangeArrowheads="1"/>
          </p:cNvSpPr>
          <p:nvPr/>
        </p:nvSpPr>
        <p:spPr bwMode="auto">
          <a:xfrm>
            <a:off x="4699000" y="3843338"/>
            <a:ext cx="3886200" cy="1149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Arial Narrow" charset="0"/>
                <a:ea typeface="ＭＳ Ｐゴシック" charset="0"/>
                <a:cs typeface="ＭＳ Ｐゴシック" charset="0"/>
              </a:defRPr>
            </a:lvl1pPr>
            <a:lvl2pPr marL="742950" indent="-285750">
              <a:defRPr sz="2400" b="1">
                <a:solidFill>
                  <a:schemeClr val="tx1"/>
                </a:solidFill>
                <a:latin typeface="Arial Narrow" charset="0"/>
                <a:ea typeface="ＭＳ Ｐゴシック" charset="0"/>
              </a:defRPr>
            </a:lvl2pPr>
            <a:lvl3pPr marL="1143000" indent="-228600">
              <a:defRPr sz="2400" b="1">
                <a:solidFill>
                  <a:schemeClr val="tx1"/>
                </a:solidFill>
                <a:latin typeface="Arial Narrow" charset="0"/>
                <a:ea typeface="ＭＳ Ｐゴシック" charset="0"/>
              </a:defRPr>
            </a:lvl3pPr>
            <a:lvl4pPr marL="1600200" indent="-228600">
              <a:defRPr sz="2400" b="1">
                <a:solidFill>
                  <a:schemeClr val="tx1"/>
                </a:solidFill>
                <a:latin typeface="Arial Narrow" charset="0"/>
                <a:ea typeface="ＭＳ Ｐゴシック" charset="0"/>
              </a:defRPr>
            </a:lvl4pPr>
            <a:lvl5pPr marL="2057400" indent="-228600">
              <a:defRPr sz="2400" b="1">
                <a:solidFill>
                  <a:schemeClr val="tx1"/>
                </a:solidFill>
                <a:latin typeface="Arial Narrow" charset="0"/>
                <a:ea typeface="ＭＳ Ｐゴシック" charset="0"/>
              </a:defRPr>
            </a:lvl5pPr>
            <a:lvl6pPr marL="25146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6pPr>
            <a:lvl7pPr marL="29718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7pPr>
            <a:lvl8pPr marL="34290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8pPr>
            <a:lvl9pPr marL="38862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9pPr>
          </a:lstStyle>
          <a:p>
            <a:pPr algn="ctr"/>
            <a:r>
              <a:rPr lang="en-US" b="0">
                <a:latin typeface="Gill Sans" charset="0"/>
                <a:cs typeface="Gill Sans" charset="0"/>
              </a:rPr>
              <a:t>With standard CS, off-grid frequencies can have large estimation errors</a:t>
            </a:r>
          </a:p>
        </p:txBody>
      </p:sp>
      <p:sp>
        <p:nvSpPr>
          <p:cNvPr id="17" name="Rectangle 16"/>
          <p:cNvSpPr/>
          <p:nvPr/>
        </p:nvSpPr>
        <p:spPr>
          <a:xfrm>
            <a:off x="2165350" y="3403600"/>
            <a:ext cx="165100" cy="177800"/>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31754" name="Picture 23" descr="latex-image-1.pdf"/>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3683000" y="2171700"/>
            <a:ext cx="139700" cy="21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755" name="Picture 29" descr="latex-image-1.pdf"/>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3187700" y="876300"/>
            <a:ext cx="342900" cy="63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756" name="Picture 30" descr="latex-image-1.pdf"/>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1193800" y="3729038"/>
            <a:ext cx="2108200" cy="292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1757" name="TextBox 31"/>
          <p:cNvSpPr txBox="1">
            <a:spLocks noChangeArrowheads="1"/>
          </p:cNvSpPr>
          <p:nvPr/>
        </p:nvSpPr>
        <p:spPr bwMode="auto">
          <a:xfrm>
            <a:off x="1219200" y="6096000"/>
            <a:ext cx="6436215"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Arial Narrow" charset="0"/>
                <a:ea typeface="ＭＳ Ｐゴシック" charset="0"/>
                <a:cs typeface="ＭＳ Ｐゴシック" charset="0"/>
              </a:defRPr>
            </a:lvl1pPr>
            <a:lvl2pPr marL="742950" indent="-285750">
              <a:defRPr sz="2400" b="1">
                <a:solidFill>
                  <a:schemeClr val="tx1"/>
                </a:solidFill>
                <a:latin typeface="Arial Narrow" charset="0"/>
                <a:ea typeface="ＭＳ Ｐゴシック" charset="0"/>
              </a:defRPr>
            </a:lvl2pPr>
            <a:lvl3pPr marL="1143000" indent="-228600">
              <a:defRPr sz="2400" b="1">
                <a:solidFill>
                  <a:schemeClr val="tx1"/>
                </a:solidFill>
                <a:latin typeface="Arial Narrow" charset="0"/>
                <a:ea typeface="ＭＳ Ｐゴシック" charset="0"/>
              </a:defRPr>
            </a:lvl3pPr>
            <a:lvl4pPr marL="1600200" indent="-228600">
              <a:defRPr sz="2400" b="1">
                <a:solidFill>
                  <a:schemeClr val="tx1"/>
                </a:solidFill>
                <a:latin typeface="Arial Narrow" charset="0"/>
                <a:ea typeface="ＭＳ Ｐゴシック" charset="0"/>
              </a:defRPr>
            </a:lvl4pPr>
            <a:lvl5pPr marL="2057400" indent="-228600">
              <a:defRPr sz="2400" b="1">
                <a:solidFill>
                  <a:schemeClr val="tx1"/>
                </a:solidFill>
                <a:latin typeface="Arial Narrow" charset="0"/>
                <a:ea typeface="ＭＳ Ｐゴシック" charset="0"/>
              </a:defRPr>
            </a:lvl5pPr>
            <a:lvl6pPr marL="25146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6pPr>
            <a:lvl7pPr marL="29718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7pPr>
            <a:lvl8pPr marL="34290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8pPr>
            <a:lvl9pPr marL="38862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9pPr>
          </a:lstStyle>
          <a:p>
            <a:r>
              <a:rPr lang="en-US" sz="2600" b="0" dirty="0">
                <a:solidFill>
                  <a:srgbClr val="FF0000"/>
                </a:solidFill>
                <a:latin typeface="+mn-lt"/>
              </a:rPr>
              <a:t>Need </a:t>
            </a:r>
            <a:r>
              <a:rPr lang="en-US" sz="2600" b="0" dirty="0" smtClean="0">
                <a:solidFill>
                  <a:srgbClr val="FF0000"/>
                </a:solidFill>
                <a:latin typeface="+mn-lt"/>
              </a:rPr>
              <a:t>compressive estimation in a continuum</a:t>
            </a:r>
            <a:endParaRPr lang="en-US" sz="2600" b="0" dirty="0">
              <a:solidFill>
                <a:srgbClr val="FF0000"/>
              </a:solidFill>
              <a:latin typeface="+mn-lt"/>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p:txBody>
          <a:bodyPr/>
          <a:lstStyle/>
          <a:p>
            <a:r>
              <a:rPr lang="en-US">
                <a:latin typeface="Calibri" charset="0"/>
              </a:rPr>
              <a:t>Algorithm</a:t>
            </a:r>
          </a:p>
        </p:txBody>
      </p:sp>
      <p:sp>
        <p:nvSpPr>
          <p:cNvPr id="53250" name="Content Placeholder 2"/>
          <p:cNvSpPr>
            <a:spLocks noGrp="1"/>
          </p:cNvSpPr>
          <p:nvPr>
            <p:ph idx="1"/>
          </p:nvPr>
        </p:nvSpPr>
        <p:spPr/>
        <p:txBody>
          <a:bodyPr/>
          <a:lstStyle/>
          <a:p>
            <a:r>
              <a:rPr lang="en-US">
                <a:latin typeface="Calibri" charset="0"/>
              </a:rPr>
              <a:t>Acquisition </a:t>
            </a:r>
          </a:p>
          <a:p>
            <a:pPr lvl="1"/>
            <a:r>
              <a:rPr lang="en-US">
                <a:latin typeface="Calibri" charset="0"/>
              </a:rPr>
              <a:t>No knowledge of spatial frequencies whatsoever</a:t>
            </a:r>
          </a:p>
          <a:p>
            <a:pPr lvl="1"/>
            <a:endParaRPr lang="en-US">
              <a:latin typeface="Calibri" charset="0"/>
            </a:endParaRPr>
          </a:p>
          <a:p>
            <a:r>
              <a:rPr lang="en-US">
                <a:latin typeface="Calibri" charset="0"/>
              </a:rPr>
              <a:t>Tracking</a:t>
            </a:r>
          </a:p>
          <a:p>
            <a:pPr lvl="1"/>
            <a:r>
              <a:rPr lang="en-US">
                <a:latin typeface="Calibri" charset="0"/>
              </a:rPr>
              <a:t>Leverage frequency estimate from previous round</a:t>
            </a:r>
          </a:p>
          <a:p>
            <a:pPr lvl="1"/>
            <a:r>
              <a:rPr lang="en-US">
                <a:latin typeface="Calibri" charset="0"/>
              </a:rPr>
              <a:t>Refine based on new measurements</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p:cNvSpPr>
            <a:spLocks noGrp="1"/>
          </p:cNvSpPr>
          <p:nvPr>
            <p:ph type="title"/>
          </p:nvPr>
        </p:nvSpPr>
        <p:spPr/>
        <p:txBody>
          <a:bodyPr/>
          <a:lstStyle/>
          <a:p>
            <a:r>
              <a:rPr lang="en-US">
                <a:latin typeface="Calibri" charset="0"/>
              </a:rPr>
              <a:t>Acquisition: Coarse Estimate </a:t>
            </a:r>
          </a:p>
        </p:txBody>
      </p:sp>
      <p:pic>
        <p:nvPicPr>
          <p:cNvPr id="54275" name="Picture 4" descr="Newton_coarse_why.eps"/>
          <p:cNvPicPr>
            <a:picLocks noChangeAspect="1"/>
          </p:cNvPicPr>
          <p:nvPr/>
        </p:nvPicPr>
        <p:blipFill>
          <a:blip r:embed="rId3" cstate="email">
            <a:extLst>
              <a:ext uri="{28A0092B-C50C-407E-A947-70E740481C1C}">
                <a14:useLocalDpi xmlns:a14="http://schemas.microsoft.com/office/drawing/2010/main"/>
              </a:ext>
            </a:extLst>
          </a:blip>
          <a:srcRect l="5467" t="4099" r="6262" b="-491"/>
          <a:stretch>
            <a:fillRect/>
          </a:stretch>
        </p:blipFill>
        <p:spPr bwMode="auto">
          <a:xfrm>
            <a:off x="1181100" y="2411413"/>
            <a:ext cx="6713538" cy="4446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4276" name="Picture 7" descr="latex-image-1.pdf"/>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552700" y="1803400"/>
            <a:ext cx="4165600" cy="55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4277" name="Picture 8" descr="latex-image-1.pdf"/>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2374900" y="1333500"/>
            <a:ext cx="4191000" cy="444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p:cNvSpPr>
            <a:spLocks noGrp="1"/>
          </p:cNvSpPr>
          <p:nvPr>
            <p:ph type="title"/>
          </p:nvPr>
        </p:nvSpPr>
        <p:spPr/>
        <p:txBody>
          <a:bodyPr/>
          <a:lstStyle/>
          <a:p>
            <a:r>
              <a:rPr lang="en-US">
                <a:latin typeface="Calibri" charset="0"/>
              </a:rPr>
              <a:t>Acquisition: Coarse Estimate </a:t>
            </a:r>
          </a:p>
        </p:txBody>
      </p:sp>
      <p:grpSp>
        <p:nvGrpSpPr>
          <p:cNvPr id="56323" name="Group 16"/>
          <p:cNvGrpSpPr>
            <a:grpSpLocks/>
          </p:cNvGrpSpPr>
          <p:nvPr/>
        </p:nvGrpSpPr>
        <p:grpSpPr bwMode="auto">
          <a:xfrm>
            <a:off x="241300" y="1782763"/>
            <a:ext cx="7493000" cy="4689475"/>
            <a:chOff x="241300" y="1630362"/>
            <a:chExt cx="7493000" cy="4690005"/>
          </a:xfrm>
        </p:grpSpPr>
        <p:pic>
          <p:nvPicPr>
            <p:cNvPr id="56326" name="Picture 4" descr="Newton_coarse_why.eps"/>
            <p:cNvPicPr>
              <a:picLocks noChangeAspect="1"/>
            </p:cNvPicPr>
            <p:nvPr/>
          </p:nvPicPr>
          <p:blipFill>
            <a:blip r:embed="rId3" cstate="email">
              <a:extLst>
                <a:ext uri="{28A0092B-C50C-407E-A947-70E740481C1C}">
                  <a14:useLocalDpi xmlns:a14="http://schemas.microsoft.com/office/drawing/2010/main"/>
                </a:ext>
              </a:extLst>
            </a:blip>
            <a:srcRect l="5467" t="4099" r="6262" b="-491"/>
            <a:stretch>
              <a:fillRect/>
            </a:stretch>
          </p:blipFill>
          <p:spPr bwMode="auto">
            <a:xfrm>
              <a:off x="241300" y="1873780"/>
              <a:ext cx="6713538" cy="4446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6327" name="Oval 3"/>
            <p:cNvSpPr>
              <a:spLocks noChangeArrowheads="1"/>
            </p:cNvSpPr>
            <p:nvPr/>
          </p:nvSpPr>
          <p:spPr bwMode="auto">
            <a:xfrm>
              <a:off x="2516981" y="1630362"/>
              <a:ext cx="1658938" cy="1658938"/>
            </a:xfrm>
            <a:prstGeom prst="ellipse">
              <a:avLst/>
            </a:prstGeom>
            <a:solidFill>
              <a:srgbClr val="CFE7E5">
                <a:alpha val="0"/>
              </a:srgbClr>
            </a:solidFill>
            <a:ln w="36720">
              <a:solidFill>
                <a:srgbClr val="FF0000"/>
              </a:solidFill>
              <a:round/>
              <a:headEnd/>
              <a:tailEnd/>
            </a:ln>
          </p:spPr>
          <p:txBody>
            <a:bodyPr wrap="none" lIns="82936" tIns="41469" rIns="82936" bIns="41469" anchor="ctr"/>
            <a:lstStyle/>
            <a:p>
              <a:endParaRPr lang="en-US">
                <a:latin typeface="Calibri" charset="0"/>
              </a:endParaRPr>
            </a:p>
          </p:txBody>
        </p:sp>
        <p:cxnSp>
          <p:nvCxnSpPr>
            <p:cNvPr id="9" name="Straight Arrow Connector 8"/>
            <p:cNvCxnSpPr/>
            <p:nvPr/>
          </p:nvCxnSpPr>
          <p:spPr>
            <a:xfrm flipV="1">
              <a:off x="3187700" y="2895742"/>
              <a:ext cx="4038600" cy="2865762"/>
            </a:xfrm>
            <a:prstGeom prst="straightConnector1">
              <a:avLst/>
            </a:prstGeom>
            <a:ln>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pic>
          <p:nvPicPr>
            <p:cNvPr id="56329" name="Picture 9" descr="latex-image-1.pdf"/>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7429500" y="2679701"/>
              <a:ext cx="304800" cy="279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56324" name="Picture 18" descr="latex-image-1.pdf"/>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1638300" y="1333500"/>
            <a:ext cx="4191000" cy="444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6325" name="Picture 19" descr="latex-image-1.pdf"/>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6954838" y="3441700"/>
            <a:ext cx="1847850" cy="592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p:cNvSpPr>
            <a:spLocks noGrp="1"/>
          </p:cNvSpPr>
          <p:nvPr>
            <p:ph type="title"/>
          </p:nvPr>
        </p:nvSpPr>
        <p:spPr>
          <a:xfrm>
            <a:off x="436505" y="-266792"/>
            <a:ext cx="8229600" cy="1143000"/>
          </a:xfrm>
        </p:spPr>
        <p:txBody>
          <a:bodyPr/>
          <a:lstStyle/>
          <a:p>
            <a:r>
              <a:rPr lang="en-US" dirty="0" smtClean="0">
                <a:latin typeface="Calibri" charset="0"/>
              </a:rPr>
              <a:t>Iterative refinements</a:t>
            </a:r>
            <a:endParaRPr lang="en-US" dirty="0">
              <a:latin typeface="Calibri" charset="0"/>
            </a:endParaRPr>
          </a:p>
        </p:txBody>
      </p:sp>
      <p:cxnSp>
        <p:nvCxnSpPr>
          <p:cNvPr id="8" name="Straight Arrow Connector 7"/>
          <p:cNvCxnSpPr/>
          <p:nvPr/>
        </p:nvCxnSpPr>
        <p:spPr>
          <a:xfrm rot="5400000">
            <a:off x="1767682" y="2501106"/>
            <a:ext cx="558800" cy="1587"/>
          </a:xfrm>
          <a:prstGeom prst="straightConnector1">
            <a:avLst/>
          </a:prstGeom>
          <a:ln>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grpSp>
        <p:nvGrpSpPr>
          <p:cNvPr id="60420" name="Group 30"/>
          <p:cNvGrpSpPr>
            <a:grpSpLocks/>
          </p:cNvGrpSpPr>
          <p:nvPr/>
        </p:nvGrpSpPr>
        <p:grpSpPr bwMode="auto">
          <a:xfrm>
            <a:off x="227013" y="965200"/>
            <a:ext cx="3660775" cy="1257300"/>
            <a:chOff x="226480" y="1511156"/>
            <a:chExt cx="3661826" cy="1257473"/>
          </a:xfrm>
        </p:grpSpPr>
        <p:grpSp>
          <p:nvGrpSpPr>
            <p:cNvPr id="60449" name="Group 34"/>
            <p:cNvGrpSpPr>
              <a:grpSpLocks/>
            </p:cNvGrpSpPr>
            <p:nvPr/>
          </p:nvGrpSpPr>
          <p:grpSpPr bwMode="auto">
            <a:xfrm>
              <a:off x="226480" y="1511156"/>
              <a:ext cx="3661826" cy="1257473"/>
              <a:chOff x="753530" y="1233785"/>
              <a:chExt cx="3661826" cy="1257473"/>
            </a:xfrm>
          </p:grpSpPr>
          <p:sp>
            <p:nvSpPr>
              <p:cNvPr id="17" name="Rounded Rectangle 16"/>
              <p:cNvSpPr/>
              <p:nvPr/>
            </p:nvSpPr>
            <p:spPr>
              <a:xfrm>
                <a:off x="753530" y="1284592"/>
                <a:ext cx="3661826" cy="1206666"/>
              </a:xfrm>
              <a:prstGeom prst="round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0454" name="TextBox 21"/>
              <p:cNvSpPr txBox="1">
                <a:spLocks noChangeArrowheads="1"/>
              </p:cNvSpPr>
              <p:nvPr/>
            </p:nvSpPr>
            <p:spPr bwMode="auto">
              <a:xfrm>
                <a:off x="1851807" y="1233785"/>
                <a:ext cx="1126343"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Arial Narrow" charset="0"/>
                    <a:ea typeface="ＭＳ Ｐゴシック" charset="0"/>
                    <a:cs typeface="ＭＳ Ｐゴシック" charset="0"/>
                  </a:defRPr>
                </a:lvl1pPr>
                <a:lvl2pPr marL="742950" indent="-285750">
                  <a:defRPr sz="2400" b="1">
                    <a:solidFill>
                      <a:schemeClr val="tx1"/>
                    </a:solidFill>
                    <a:latin typeface="Arial Narrow" charset="0"/>
                    <a:ea typeface="ＭＳ Ｐゴシック" charset="0"/>
                  </a:defRPr>
                </a:lvl2pPr>
                <a:lvl3pPr marL="1143000" indent="-228600">
                  <a:defRPr sz="2400" b="1">
                    <a:solidFill>
                      <a:schemeClr val="tx1"/>
                    </a:solidFill>
                    <a:latin typeface="Arial Narrow" charset="0"/>
                    <a:ea typeface="ＭＳ Ｐゴシック" charset="0"/>
                  </a:defRPr>
                </a:lvl3pPr>
                <a:lvl4pPr marL="1600200" indent="-228600">
                  <a:defRPr sz="2400" b="1">
                    <a:solidFill>
                      <a:schemeClr val="tx1"/>
                    </a:solidFill>
                    <a:latin typeface="Arial Narrow" charset="0"/>
                    <a:ea typeface="ＭＳ Ｐゴシック" charset="0"/>
                  </a:defRPr>
                </a:lvl4pPr>
                <a:lvl5pPr marL="2057400" indent="-228600">
                  <a:defRPr sz="2400" b="1">
                    <a:solidFill>
                      <a:schemeClr val="tx1"/>
                    </a:solidFill>
                    <a:latin typeface="Arial Narrow" charset="0"/>
                    <a:ea typeface="ＭＳ Ｐゴシック" charset="0"/>
                  </a:defRPr>
                </a:lvl5pPr>
                <a:lvl6pPr marL="25146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6pPr>
                <a:lvl7pPr marL="29718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7pPr>
                <a:lvl8pPr marL="34290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8pPr>
                <a:lvl9pPr marL="38862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9pPr>
              </a:lstStyle>
              <a:p>
                <a:pPr algn="ctr"/>
                <a:r>
                  <a:rPr lang="en-US" dirty="0">
                    <a:solidFill>
                      <a:srgbClr val="008000"/>
                    </a:solidFill>
                    <a:latin typeface="+mn-lt"/>
                    <a:cs typeface="Gill Sans" charset="0"/>
                  </a:rPr>
                  <a:t>Given</a:t>
                </a:r>
                <a:r>
                  <a:rPr lang="en-US" dirty="0">
                    <a:solidFill>
                      <a:srgbClr val="008000"/>
                    </a:solidFill>
                    <a:latin typeface="Gill Sans" charset="0"/>
                    <a:cs typeface="Gill Sans" charset="0"/>
                  </a:rPr>
                  <a:t> </a:t>
                </a:r>
              </a:p>
            </p:txBody>
          </p:sp>
          <p:sp>
            <p:nvSpPr>
              <p:cNvPr id="60455" name="TextBox 19"/>
              <p:cNvSpPr txBox="1">
                <a:spLocks noChangeArrowheads="1"/>
              </p:cNvSpPr>
              <p:nvPr/>
            </p:nvSpPr>
            <p:spPr bwMode="auto">
              <a:xfrm>
                <a:off x="1096430" y="1873250"/>
                <a:ext cx="1001191"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Arial Narrow" charset="0"/>
                    <a:ea typeface="ＭＳ Ｐゴシック" charset="0"/>
                    <a:cs typeface="ＭＳ Ｐゴシック" charset="0"/>
                  </a:defRPr>
                </a:lvl1pPr>
                <a:lvl2pPr marL="742950" indent="-285750">
                  <a:defRPr sz="2400" b="1">
                    <a:solidFill>
                      <a:schemeClr val="tx1"/>
                    </a:solidFill>
                    <a:latin typeface="Arial Narrow" charset="0"/>
                    <a:ea typeface="ＭＳ Ｐゴシック" charset="0"/>
                  </a:defRPr>
                </a:lvl2pPr>
                <a:lvl3pPr marL="1143000" indent="-228600">
                  <a:defRPr sz="2400" b="1">
                    <a:solidFill>
                      <a:schemeClr val="tx1"/>
                    </a:solidFill>
                    <a:latin typeface="Arial Narrow" charset="0"/>
                    <a:ea typeface="ＭＳ Ｐゴシック" charset="0"/>
                  </a:defRPr>
                </a:lvl3pPr>
                <a:lvl4pPr marL="1600200" indent="-228600">
                  <a:defRPr sz="2400" b="1">
                    <a:solidFill>
                      <a:schemeClr val="tx1"/>
                    </a:solidFill>
                    <a:latin typeface="Arial Narrow" charset="0"/>
                    <a:ea typeface="ＭＳ Ｐゴシック" charset="0"/>
                  </a:defRPr>
                </a:lvl4pPr>
                <a:lvl5pPr marL="2057400" indent="-228600">
                  <a:defRPr sz="2400" b="1">
                    <a:solidFill>
                      <a:schemeClr val="tx1"/>
                    </a:solidFill>
                    <a:latin typeface="Arial Narrow" charset="0"/>
                    <a:ea typeface="ＭＳ Ｐゴシック" charset="0"/>
                  </a:defRPr>
                </a:lvl5pPr>
                <a:lvl6pPr marL="25146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6pPr>
                <a:lvl7pPr marL="29718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7pPr>
                <a:lvl8pPr marL="34290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8pPr>
                <a:lvl9pPr marL="38862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9pPr>
              </a:lstStyle>
              <a:p>
                <a:pPr algn="ctr"/>
                <a:r>
                  <a:rPr lang="en-US" b="0">
                    <a:latin typeface="Gill Sans" charset="0"/>
                    <a:cs typeface="Gill Sans" charset="0"/>
                  </a:rPr>
                  <a:t>Freqs:</a:t>
                </a:r>
              </a:p>
            </p:txBody>
          </p:sp>
        </p:grpSp>
        <p:sp>
          <p:nvSpPr>
            <p:cNvPr id="60450" name="TextBox 23"/>
            <p:cNvSpPr txBox="1">
              <a:spLocks noChangeArrowheads="1"/>
            </p:cNvSpPr>
            <p:nvPr/>
          </p:nvSpPr>
          <p:spPr bwMode="auto">
            <a:xfrm>
              <a:off x="515914" y="1845821"/>
              <a:ext cx="1126343"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Arial Narrow" charset="0"/>
                  <a:ea typeface="ＭＳ Ｐゴシック" charset="0"/>
                  <a:cs typeface="ＭＳ Ｐゴシック" charset="0"/>
                </a:defRPr>
              </a:lvl1pPr>
              <a:lvl2pPr marL="742950" indent="-285750">
                <a:defRPr sz="2400" b="1">
                  <a:solidFill>
                    <a:schemeClr val="tx1"/>
                  </a:solidFill>
                  <a:latin typeface="Arial Narrow" charset="0"/>
                  <a:ea typeface="ＭＳ Ｐゴシック" charset="0"/>
                </a:defRPr>
              </a:lvl2pPr>
              <a:lvl3pPr marL="1143000" indent="-228600">
                <a:defRPr sz="2400" b="1">
                  <a:solidFill>
                    <a:schemeClr val="tx1"/>
                  </a:solidFill>
                  <a:latin typeface="Arial Narrow" charset="0"/>
                  <a:ea typeface="ＭＳ Ｐゴシック" charset="0"/>
                </a:defRPr>
              </a:lvl3pPr>
              <a:lvl4pPr marL="1600200" indent="-228600">
                <a:defRPr sz="2400" b="1">
                  <a:solidFill>
                    <a:schemeClr val="tx1"/>
                  </a:solidFill>
                  <a:latin typeface="Arial Narrow" charset="0"/>
                  <a:ea typeface="ＭＳ Ｐゴシック" charset="0"/>
                </a:defRPr>
              </a:lvl4pPr>
              <a:lvl5pPr marL="2057400" indent="-228600">
                <a:defRPr sz="2400" b="1">
                  <a:solidFill>
                    <a:schemeClr val="tx1"/>
                  </a:solidFill>
                  <a:latin typeface="Arial Narrow" charset="0"/>
                  <a:ea typeface="ＭＳ Ｐゴシック" charset="0"/>
                </a:defRPr>
              </a:lvl5pPr>
              <a:lvl6pPr marL="25146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6pPr>
              <a:lvl7pPr marL="29718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7pPr>
              <a:lvl8pPr marL="34290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8pPr>
              <a:lvl9pPr marL="38862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9pPr>
            </a:lstStyle>
            <a:p>
              <a:pPr algn="ctr"/>
              <a:r>
                <a:rPr lang="en-US" b="0">
                  <a:latin typeface="Gill Sans" charset="0"/>
                  <a:cs typeface="Gill Sans" charset="0"/>
                </a:rPr>
                <a:t>Gains:</a:t>
              </a:r>
            </a:p>
          </p:txBody>
        </p:sp>
        <p:pic>
          <p:nvPicPr>
            <p:cNvPr id="60451" name="Picture 24" descr="latex-image-1.pdf"/>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593850" y="1974850"/>
              <a:ext cx="1435100" cy="24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0452" name="Picture 25" descr="latex-image-1.pdf"/>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555750" y="2292350"/>
              <a:ext cx="1562100" cy="24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60421" name="Group 31"/>
          <p:cNvGrpSpPr>
            <a:grpSpLocks/>
          </p:cNvGrpSpPr>
          <p:nvPr/>
        </p:nvGrpSpPr>
        <p:grpSpPr bwMode="auto">
          <a:xfrm>
            <a:off x="263525" y="2781300"/>
            <a:ext cx="3567113" cy="1574800"/>
            <a:chOff x="226480" y="3657601"/>
            <a:chExt cx="3566587" cy="1574800"/>
          </a:xfrm>
        </p:grpSpPr>
        <p:sp>
          <p:nvSpPr>
            <p:cNvPr id="7" name="Rounded Rectangle 6"/>
            <p:cNvSpPr/>
            <p:nvPr/>
          </p:nvSpPr>
          <p:spPr>
            <a:xfrm>
              <a:off x="226480" y="3657601"/>
              <a:ext cx="3566587" cy="1574800"/>
            </a:xfrm>
            <a:prstGeom prst="round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0447" name="TextBox 27"/>
            <p:cNvSpPr txBox="1">
              <a:spLocks noChangeArrowheads="1"/>
            </p:cNvSpPr>
            <p:nvPr/>
          </p:nvSpPr>
          <p:spPr bwMode="auto">
            <a:xfrm>
              <a:off x="416980" y="3683000"/>
              <a:ext cx="3208870" cy="6796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Arial Narrow" charset="0"/>
                  <a:ea typeface="ＭＳ Ｐゴシック" charset="0"/>
                  <a:cs typeface="ＭＳ Ｐゴシック" charset="0"/>
                </a:defRPr>
              </a:lvl1pPr>
              <a:lvl2pPr marL="742950" indent="-285750">
                <a:defRPr sz="2400" b="1">
                  <a:solidFill>
                    <a:schemeClr val="tx1"/>
                  </a:solidFill>
                  <a:latin typeface="Arial Narrow" charset="0"/>
                  <a:ea typeface="ＭＳ Ｐゴシック" charset="0"/>
                </a:defRPr>
              </a:lvl2pPr>
              <a:lvl3pPr marL="1143000" indent="-228600">
                <a:defRPr sz="2400" b="1">
                  <a:solidFill>
                    <a:schemeClr val="tx1"/>
                  </a:solidFill>
                  <a:latin typeface="Arial Narrow" charset="0"/>
                  <a:ea typeface="ＭＳ Ｐゴシック" charset="0"/>
                </a:defRPr>
              </a:lvl3pPr>
              <a:lvl4pPr marL="1600200" indent="-228600">
                <a:defRPr sz="2400" b="1">
                  <a:solidFill>
                    <a:schemeClr val="tx1"/>
                  </a:solidFill>
                  <a:latin typeface="Arial Narrow" charset="0"/>
                  <a:ea typeface="ＭＳ Ｐゴシック" charset="0"/>
                </a:defRPr>
              </a:lvl4pPr>
              <a:lvl5pPr marL="2057400" indent="-228600">
                <a:defRPr sz="2400" b="1">
                  <a:solidFill>
                    <a:schemeClr val="tx1"/>
                  </a:solidFill>
                  <a:latin typeface="Arial Narrow" charset="0"/>
                  <a:ea typeface="ＭＳ Ｐゴシック" charset="0"/>
                </a:defRPr>
              </a:lvl5pPr>
              <a:lvl6pPr marL="25146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6pPr>
              <a:lvl7pPr marL="29718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7pPr>
              <a:lvl8pPr marL="34290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8pPr>
              <a:lvl9pPr marL="38862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9pPr>
            </a:lstStyle>
            <a:p>
              <a:pPr algn="ctr"/>
              <a:r>
                <a:rPr lang="en-US" sz="2000" b="0">
                  <a:latin typeface="Gill Sans" charset="0"/>
                  <a:cs typeface="Gill Sans" charset="0"/>
                </a:rPr>
                <a:t>Project out contributions from these frequencies</a:t>
              </a:r>
            </a:p>
          </p:txBody>
        </p:sp>
        <p:pic>
          <p:nvPicPr>
            <p:cNvPr id="60448" name="Picture 29" descr="latex-image-1.pdf"/>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1435100" y="4756150"/>
              <a:ext cx="1092200" cy="292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cxnSp>
        <p:nvCxnSpPr>
          <p:cNvPr id="42" name="Straight Arrow Connector 41"/>
          <p:cNvCxnSpPr/>
          <p:nvPr/>
        </p:nvCxnSpPr>
        <p:spPr>
          <a:xfrm rot="16200000" flipH="1">
            <a:off x="1213644" y="5188744"/>
            <a:ext cx="1666875" cy="1587"/>
          </a:xfrm>
          <a:prstGeom prst="straightConnector1">
            <a:avLst/>
          </a:prstGeom>
          <a:ln>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grpSp>
        <p:nvGrpSpPr>
          <p:cNvPr id="60423" name="Group 34"/>
          <p:cNvGrpSpPr>
            <a:grpSpLocks/>
          </p:cNvGrpSpPr>
          <p:nvPr/>
        </p:nvGrpSpPr>
        <p:grpSpPr bwMode="auto">
          <a:xfrm>
            <a:off x="4686300" y="950913"/>
            <a:ext cx="4241800" cy="1538287"/>
            <a:chOff x="753530" y="1233785"/>
            <a:chExt cx="3661826" cy="1257473"/>
          </a:xfrm>
        </p:grpSpPr>
        <p:sp>
          <p:nvSpPr>
            <p:cNvPr id="51" name="Rounded Rectangle 50"/>
            <p:cNvSpPr/>
            <p:nvPr/>
          </p:nvSpPr>
          <p:spPr>
            <a:xfrm>
              <a:off x="753530" y="1284395"/>
              <a:ext cx="3661826" cy="1206863"/>
            </a:xfrm>
            <a:prstGeom prst="round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0445" name="TextBox 51"/>
            <p:cNvSpPr txBox="1">
              <a:spLocks noChangeArrowheads="1"/>
            </p:cNvSpPr>
            <p:nvPr/>
          </p:nvSpPr>
          <p:spPr bwMode="auto">
            <a:xfrm>
              <a:off x="753530" y="1233785"/>
              <a:ext cx="3661825" cy="3772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Arial Narrow" charset="0"/>
                  <a:ea typeface="ＭＳ Ｐゴシック" charset="0"/>
                  <a:cs typeface="ＭＳ Ｐゴシック" charset="0"/>
                </a:defRPr>
              </a:lvl1pPr>
              <a:lvl2pPr marL="742950" indent="-285750">
                <a:defRPr sz="2400" b="1">
                  <a:solidFill>
                    <a:schemeClr val="tx1"/>
                  </a:solidFill>
                  <a:latin typeface="Arial Narrow" charset="0"/>
                  <a:ea typeface="ＭＳ Ｐゴシック" charset="0"/>
                </a:defRPr>
              </a:lvl2pPr>
              <a:lvl3pPr marL="1143000" indent="-228600">
                <a:defRPr sz="2400" b="1">
                  <a:solidFill>
                    <a:schemeClr val="tx1"/>
                  </a:solidFill>
                  <a:latin typeface="Arial Narrow" charset="0"/>
                  <a:ea typeface="ＭＳ Ｐゴシック" charset="0"/>
                </a:defRPr>
              </a:lvl3pPr>
              <a:lvl4pPr marL="1600200" indent="-228600">
                <a:defRPr sz="2400" b="1">
                  <a:solidFill>
                    <a:schemeClr val="tx1"/>
                  </a:solidFill>
                  <a:latin typeface="Arial Narrow" charset="0"/>
                  <a:ea typeface="ＭＳ Ｐゴシック" charset="0"/>
                </a:defRPr>
              </a:lvl4pPr>
              <a:lvl5pPr marL="2057400" indent="-228600">
                <a:defRPr sz="2400" b="1">
                  <a:solidFill>
                    <a:schemeClr val="tx1"/>
                  </a:solidFill>
                  <a:latin typeface="Arial Narrow" charset="0"/>
                  <a:ea typeface="ＭＳ Ｐゴシック" charset="0"/>
                </a:defRPr>
              </a:lvl5pPr>
              <a:lvl6pPr marL="25146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6pPr>
              <a:lvl7pPr marL="29718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7pPr>
              <a:lvl8pPr marL="34290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8pPr>
              <a:lvl9pPr marL="38862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9pPr>
            </a:lstStyle>
            <a:p>
              <a:pPr algn="ctr"/>
              <a:r>
                <a:rPr lang="en-US" b="0">
                  <a:latin typeface="Gill Sans" charset="0"/>
                  <a:cs typeface="Gill Sans" charset="0"/>
                </a:rPr>
                <a:t>Coarsely estimate (K+1)th freq</a:t>
              </a:r>
            </a:p>
          </p:txBody>
        </p:sp>
      </p:grpSp>
      <p:pic>
        <p:nvPicPr>
          <p:cNvPr id="60424" name="Picture 54" descr="latex-image-1.pdf"/>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4946650" y="1670050"/>
            <a:ext cx="3530600" cy="473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56" name="Straight Arrow Connector 55"/>
          <p:cNvCxnSpPr/>
          <p:nvPr/>
        </p:nvCxnSpPr>
        <p:spPr>
          <a:xfrm rot="5400000">
            <a:off x="6630194" y="2774156"/>
            <a:ext cx="558800" cy="1588"/>
          </a:xfrm>
          <a:prstGeom prst="straightConnector1">
            <a:avLst/>
          </a:prstGeom>
          <a:ln>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pic>
        <p:nvPicPr>
          <p:cNvPr id="60426" name="Picture 56" descr="latex-image-1.pdf"/>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6273800" y="2139950"/>
            <a:ext cx="1270000" cy="24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1" name="Rounded Rectangle 60"/>
          <p:cNvSpPr/>
          <p:nvPr/>
        </p:nvSpPr>
        <p:spPr>
          <a:xfrm>
            <a:off x="5024438" y="3054350"/>
            <a:ext cx="3662362" cy="1206500"/>
          </a:xfrm>
          <a:prstGeom prst="round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0428" name="TextBox 61"/>
          <p:cNvSpPr txBox="1">
            <a:spLocks noChangeArrowheads="1"/>
          </p:cNvSpPr>
          <p:nvPr/>
        </p:nvSpPr>
        <p:spPr bwMode="auto">
          <a:xfrm>
            <a:off x="5197475" y="3200400"/>
            <a:ext cx="129222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Arial Narrow" charset="0"/>
                <a:ea typeface="ＭＳ Ｐゴシック" charset="0"/>
                <a:cs typeface="ＭＳ Ｐゴシック" charset="0"/>
              </a:defRPr>
            </a:lvl1pPr>
            <a:lvl2pPr marL="742950" indent="-285750">
              <a:defRPr sz="2400" b="1">
                <a:solidFill>
                  <a:schemeClr val="tx1"/>
                </a:solidFill>
                <a:latin typeface="Arial Narrow" charset="0"/>
                <a:ea typeface="ＭＳ Ｐゴシック" charset="0"/>
              </a:defRPr>
            </a:lvl2pPr>
            <a:lvl3pPr marL="1143000" indent="-228600">
              <a:defRPr sz="2400" b="1">
                <a:solidFill>
                  <a:schemeClr val="tx1"/>
                </a:solidFill>
                <a:latin typeface="Arial Narrow" charset="0"/>
                <a:ea typeface="ＭＳ Ｐゴシック" charset="0"/>
              </a:defRPr>
            </a:lvl3pPr>
            <a:lvl4pPr marL="1600200" indent="-228600">
              <a:defRPr sz="2400" b="1">
                <a:solidFill>
                  <a:schemeClr val="tx1"/>
                </a:solidFill>
                <a:latin typeface="Arial Narrow" charset="0"/>
                <a:ea typeface="ＭＳ Ｐゴシック" charset="0"/>
              </a:defRPr>
            </a:lvl4pPr>
            <a:lvl5pPr marL="2057400" indent="-228600">
              <a:defRPr sz="2400" b="1">
                <a:solidFill>
                  <a:schemeClr val="tx1"/>
                </a:solidFill>
                <a:latin typeface="Arial Narrow" charset="0"/>
                <a:ea typeface="ＭＳ Ｐゴシック" charset="0"/>
              </a:defRPr>
            </a:lvl5pPr>
            <a:lvl6pPr marL="25146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6pPr>
            <a:lvl7pPr marL="29718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7pPr>
            <a:lvl8pPr marL="34290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8pPr>
            <a:lvl9pPr marL="38862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9pPr>
          </a:lstStyle>
          <a:p>
            <a:pPr algn="ctr"/>
            <a:r>
              <a:rPr lang="en-US" b="0">
                <a:latin typeface="Gill Sans" charset="0"/>
                <a:cs typeface="Gill Sans" charset="0"/>
              </a:rPr>
              <a:t>Fix gains:  </a:t>
            </a:r>
          </a:p>
        </p:txBody>
      </p:sp>
      <p:sp>
        <p:nvSpPr>
          <p:cNvPr id="60429" name="TextBox 62"/>
          <p:cNvSpPr txBox="1">
            <a:spLocks noChangeArrowheads="1"/>
          </p:cNvSpPr>
          <p:nvPr/>
        </p:nvSpPr>
        <p:spPr bwMode="auto">
          <a:xfrm>
            <a:off x="4910138" y="3579813"/>
            <a:ext cx="1884362"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Arial Narrow" charset="0"/>
                <a:ea typeface="ＭＳ Ｐゴシック" charset="0"/>
                <a:cs typeface="ＭＳ Ｐゴシック" charset="0"/>
              </a:defRPr>
            </a:lvl1pPr>
            <a:lvl2pPr marL="742950" indent="-285750">
              <a:defRPr sz="2400" b="1">
                <a:solidFill>
                  <a:schemeClr val="tx1"/>
                </a:solidFill>
                <a:latin typeface="Arial Narrow" charset="0"/>
                <a:ea typeface="ＭＳ Ｐゴシック" charset="0"/>
              </a:defRPr>
            </a:lvl2pPr>
            <a:lvl3pPr marL="1143000" indent="-228600">
              <a:defRPr sz="2400" b="1">
                <a:solidFill>
                  <a:schemeClr val="tx1"/>
                </a:solidFill>
                <a:latin typeface="Arial Narrow" charset="0"/>
                <a:ea typeface="ＭＳ Ｐゴシック" charset="0"/>
              </a:defRPr>
            </a:lvl3pPr>
            <a:lvl4pPr marL="1600200" indent="-228600">
              <a:defRPr sz="2400" b="1">
                <a:solidFill>
                  <a:schemeClr val="tx1"/>
                </a:solidFill>
                <a:latin typeface="Arial Narrow" charset="0"/>
                <a:ea typeface="ＭＳ Ｐゴシック" charset="0"/>
              </a:defRPr>
            </a:lvl4pPr>
            <a:lvl5pPr marL="2057400" indent="-228600">
              <a:defRPr sz="2400" b="1">
                <a:solidFill>
                  <a:schemeClr val="tx1"/>
                </a:solidFill>
                <a:latin typeface="Arial Narrow" charset="0"/>
                <a:ea typeface="ＭＳ Ｐゴシック" charset="0"/>
              </a:defRPr>
            </a:lvl5pPr>
            <a:lvl6pPr marL="25146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6pPr>
            <a:lvl7pPr marL="29718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7pPr>
            <a:lvl8pPr marL="34290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8pPr>
            <a:lvl9pPr marL="38862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9pPr>
          </a:lstStyle>
          <a:p>
            <a:pPr algn="ctr"/>
            <a:r>
              <a:rPr lang="en-US" b="0">
                <a:latin typeface="Gill Sans" charset="0"/>
                <a:cs typeface="Gill Sans" charset="0"/>
              </a:rPr>
              <a:t>Refine freqs:</a:t>
            </a:r>
          </a:p>
        </p:txBody>
      </p:sp>
      <p:pic>
        <p:nvPicPr>
          <p:cNvPr id="60430" name="Picture 63" descr="latex-image-1.pdf"/>
          <p:cNvPicPr>
            <a:picLocks noChangeAspect="1"/>
          </p:cNvPicPr>
          <p:nvPr/>
        </p:nvPicPr>
        <p:blipFill>
          <a:blip r:embed="rId8">
            <a:extLst>
              <a:ext uri="{28A0092B-C50C-407E-A947-70E740481C1C}">
                <a14:useLocalDpi xmlns:a14="http://schemas.microsoft.com/office/drawing/2010/main"/>
              </a:ext>
            </a:extLst>
          </a:blip>
          <a:srcRect/>
          <a:stretch>
            <a:fillRect/>
          </a:stretch>
        </p:blipFill>
        <p:spPr bwMode="auto">
          <a:xfrm>
            <a:off x="6534150" y="3333750"/>
            <a:ext cx="2120900" cy="24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0431" name="Picture 64" descr="latex-image-1.pdf"/>
          <p:cNvPicPr>
            <a:picLocks noChangeAspect="1"/>
          </p:cNvPicPr>
          <p:nvPr/>
        </p:nvPicPr>
        <p:blipFill>
          <a:blip r:embed="rId9">
            <a:extLst>
              <a:ext uri="{28A0092B-C50C-407E-A947-70E740481C1C}">
                <a14:useLocalDpi xmlns:a14="http://schemas.microsoft.com/office/drawing/2010/main"/>
              </a:ext>
            </a:extLst>
          </a:blip>
          <a:srcRect/>
          <a:stretch>
            <a:fillRect/>
          </a:stretch>
        </p:blipFill>
        <p:spPr bwMode="auto">
          <a:xfrm>
            <a:off x="6673850" y="3727450"/>
            <a:ext cx="1968500" cy="24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66" name="Straight Arrow Connector 65"/>
          <p:cNvCxnSpPr/>
          <p:nvPr/>
        </p:nvCxnSpPr>
        <p:spPr>
          <a:xfrm rot="5400000">
            <a:off x="6628607" y="4548981"/>
            <a:ext cx="558800" cy="1587"/>
          </a:xfrm>
          <a:prstGeom prst="straightConnector1">
            <a:avLst/>
          </a:prstGeom>
          <a:ln>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67" name="Rounded Rectangle 66"/>
          <p:cNvSpPr/>
          <p:nvPr/>
        </p:nvSpPr>
        <p:spPr>
          <a:xfrm>
            <a:off x="5176838" y="4816475"/>
            <a:ext cx="3662362" cy="1206500"/>
          </a:xfrm>
          <a:prstGeom prst="round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0434" name="TextBox 67"/>
          <p:cNvSpPr txBox="1">
            <a:spLocks noChangeArrowheads="1"/>
          </p:cNvSpPr>
          <p:nvPr/>
        </p:nvSpPr>
        <p:spPr bwMode="auto">
          <a:xfrm>
            <a:off x="5248275" y="4933950"/>
            <a:ext cx="143192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Arial Narrow" charset="0"/>
                <a:ea typeface="ＭＳ Ｐゴシック" charset="0"/>
                <a:cs typeface="ＭＳ Ｐゴシック" charset="0"/>
              </a:defRPr>
            </a:lvl1pPr>
            <a:lvl2pPr marL="742950" indent="-285750">
              <a:defRPr sz="2400" b="1">
                <a:solidFill>
                  <a:schemeClr val="tx1"/>
                </a:solidFill>
                <a:latin typeface="Arial Narrow" charset="0"/>
                <a:ea typeface="ＭＳ Ｐゴシック" charset="0"/>
              </a:defRPr>
            </a:lvl2pPr>
            <a:lvl3pPr marL="1143000" indent="-228600">
              <a:defRPr sz="2400" b="1">
                <a:solidFill>
                  <a:schemeClr val="tx1"/>
                </a:solidFill>
                <a:latin typeface="Arial Narrow" charset="0"/>
                <a:ea typeface="ＭＳ Ｐゴシック" charset="0"/>
              </a:defRPr>
            </a:lvl3pPr>
            <a:lvl4pPr marL="1600200" indent="-228600">
              <a:defRPr sz="2400" b="1">
                <a:solidFill>
                  <a:schemeClr val="tx1"/>
                </a:solidFill>
                <a:latin typeface="Arial Narrow" charset="0"/>
                <a:ea typeface="ＭＳ Ｐゴシック" charset="0"/>
              </a:defRPr>
            </a:lvl4pPr>
            <a:lvl5pPr marL="2057400" indent="-228600">
              <a:defRPr sz="2400" b="1">
                <a:solidFill>
                  <a:schemeClr val="tx1"/>
                </a:solidFill>
                <a:latin typeface="Arial Narrow" charset="0"/>
                <a:ea typeface="ＭＳ Ｐゴシック" charset="0"/>
              </a:defRPr>
            </a:lvl5pPr>
            <a:lvl6pPr marL="25146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6pPr>
            <a:lvl7pPr marL="29718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7pPr>
            <a:lvl8pPr marL="34290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8pPr>
            <a:lvl9pPr marL="38862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9pPr>
          </a:lstStyle>
          <a:p>
            <a:pPr algn="ctr"/>
            <a:r>
              <a:rPr lang="en-US" b="0">
                <a:latin typeface="Gill Sans" charset="0"/>
                <a:cs typeface="Gill Sans" charset="0"/>
              </a:rPr>
              <a:t>Fix freqs:  </a:t>
            </a:r>
          </a:p>
        </p:txBody>
      </p:sp>
      <p:sp>
        <p:nvSpPr>
          <p:cNvPr id="60435" name="TextBox 68"/>
          <p:cNvSpPr txBox="1">
            <a:spLocks noChangeArrowheads="1"/>
          </p:cNvSpPr>
          <p:nvPr/>
        </p:nvSpPr>
        <p:spPr bwMode="auto">
          <a:xfrm>
            <a:off x="5170488" y="5307013"/>
            <a:ext cx="1624012" cy="430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Arial Narrow" charset="0"/>
                <a:ea typeface="ＭＳ Ｐゴシック" charset="0"/>
                <a:cs typeface="ＭＳ Ｐゴシック" charset="0"/>
              </a:defRPr>
            </a:lvl1pPr>
            <a:lvl2pPr marL="742950" indent="-285750">
              <a:defRPr sz="2400" b="1">
                <a:solidFill>
                  <a:schemeClr val="tx1"/>
                </a:solidFill>
                <a:latin typeface="Arial Narrow" charset="0"/>
                <a:ea typeface="ＭＳ Ｐゴシック" charset="0"/>
              </a:defRPr>
            </a:lvl2pPr>
            <a:lvl3pPr marL="1143000" indent="-228600">
              <a:defRPr sz="2400" b="1">
                <a:solidFill>
                  <a:schemeClr val="tx1"/>
                </a:solidFill>
                <a:latin typeface="Arial Narrow" charset="0"/>
                <a:ea typeface="ＭＳ Ｐゴシック" charset="0"/>
              </a:defRPr>
            </a:lvl3pPr>
            <a:lvl4pPr marL="1600200" indent="-228600">
              <a:defRPr sz="2400" b="1">
                <a:solidFill>
                  <a:schemeClr val="tx1"/>
                </a:solidFill>
                <a:latin typeface="Arial Narrow" charset="0"/>
                <a:ea typeface="ＭＳ Ｐゴシック" charset="0"/>
              </a:defRPr>
            </a:lvl4pPr>
            <a:lvl5pPr marL="2057400" indent="-228600">
              <a:defRPr sz="2400" b="1">
                <a:solidFill>
                  <a:schemeClr val="tx1"/>
                </a:solidFill>
                <a:latin typeface="Arial Narrow" charset="0"/>
                <a:ea typeface="ＭＳ Ｐゴシック" charset="0"/>
              </a:defRPr>
            </a:lvl5pPr>
            <a:lvl6pPr marL="25146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6pPr>
            <a:lvl7pPr marL="29718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7pPr>
            <a:lvl8pPr marL="34290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8pPr>
            <a:lvl9pPr marL="38862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9pPr>
          </a:lstStyle>
          <a:p>
            <a:pPr algn="ctr"/>
            <a:r>
              <a:rPr lang="en-US" sz="2200" b="0">
                <a:latin typeface="Gill Sans" charset="0"/>
                <a:cs typeface="Gill Sans" charset="0"/>
              </a:rPr>
              <a:t>Estimate g’s:</a:t>
            </a:r>
          </a:p>
        </p:txBody>
      </p:sp>
      <p:cxnSp>
        <p:nvCxnSpPr>
          <p:cNvPr id="75" name="Straight Connector 74"/>
          <p:cNvCxnSpPr/>
          <p:nvPr/>
        </p:nvCxnSpPr>
        <p:spPr>
          <a:xfrm>
            <a:off x="2046288" y="6022975"/>
            <a:ext cx="2284412" cy="158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rot="5400000" flipH="1" flipV="1">
            <a:off x="1681163" y="3373438"/>
            <a:ext cx="5299075" cy="317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4332288" y="725488"/>
            <a:ext cx="2462212" cy="158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endCxn id="51" idx="0"/>
          </p:cNvCxnSpPr>
          <p:nvPr/>
        </p:nvCxnSpPr>
        <p:spPr>
          <a:xfrm rot="16200000" flipH="1">
            <a:off x="6657975" y="863600"/>
            <a:ext cx="285750" cy="12700"/>
          </a:xfrm>
          <a:prstGeom prst="straightConnector1">
            <a:avLst/>
          </a:prstGeom>
          <a:ln>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pic>
        <p:nvPicPr>
          <p:cNvPr id="60440" name="Picture 81" descr="latex-image-1.pdf"/>
          <p:cNvPicPr>
            <a:picLocks noChangeAspect="1"/>
          </p:cNvPicPr>
          <p:nvPr/>
        </p:nvPicPr>
        <p:blipFill>
          <a:blip r:embed="rId10">
            <a:extLst>
              <a:ext uri="{28A0092B-C50C-407E-A947-70E740481C1C}">
                <a14:useLocalDpi xmlns:a14="http://schemas.microsoft.com/office/drawing/2010/main"/>
              </a:ext>
            </a:extLst>
          </a:blip>
          <a:srcRect/>
          <a:stretch>
            <a:fillRect/>
          </a:stretch>
        </p:blipFill>
        <p:spPr bwMode="auto">
          <a:xfrm>
            <a:off x="6724650" y="5421313"/>
            <a:ext cx="2120900" cy="24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0441" name="Picture 82" descr="latex-image-1.pdf"/>
          <p:cNvPicPr>
            <a:picLocks noChangeAspect="1"/>
          </p:cNvPicPr>
          <p:nvPr/>
        </p:nvPicPr>
        <p:blipFill>
          <a:blip r:embed="rId11">
            <a:extLst>
              <a:ext uri="{28A0092B-C50C-407E-A947-70E740481C1C}">
                <a14:useLocalDpi xmlns:a14="http://schemas.microsoft.com/office/drawing/2010/main"/>
              </a:ext>
            </a:extLst>
          </a:blip>
          <a:srcRect/>
          <a:stretch>
            <a:fillRect/>
          </a:stretch>
        </p:blipFill>
        <p:spPr bwMode="auto">
          <a:xfrm>
            <a:off x="6629400" y="5086350"/>
            <a:ext cx="1803400" cy="24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0442" name="Picture 84" descr="latex-image-1.pdf"/>
          <p:cNvPicPr>
            <a:picLocks noChangeAspect="1"/>
          </p:cNvPicPr>
          <p:nvPr/>
        </p:nvPicPr>
        <p:blipFill>
          <a:blip r:embed="rId12">
            <a:extLst>
              <a:ext uri="{28A0092B-C50C-407E-A947-70E740481C1C}">
                <a14:useLocalDpi xmlns:a14="http://schemas.microsoft.com/office/drawing/2010/main"/>
              </a:ext>
            </a:extLst>
          </a:blip>
          <a:srcRect/>
          <a:stretch>
            <a:fillRect/>
          </a:stretch>
        </p:blipFill>
        <p:spPr bwMode="auto">
          <a:xfrm>
            <a:off x="5708650" y="1365250"/>
            <a:ext cx="21971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0443" name="Picture 85" descr="latex-image-1.pdf"/>
          <p:cNvPicPr>
            <a:picLocks noChangeAspect="1"/>
          </p:cNvPicPr>
          <p:nvPr/>
        </p:nvPicPr>
        <p:blipFill>
          <a:blip r:embed="rId13">
            <a:extLst>
              <a:ext uri="{28A0092B-C50C-407E-A947-70E740481C1C}">
                <a14:useLocalDpi xmlns:a14="http://schemas.microsoft.com/office/drawing/2010/main"/>
              </a:ext>
            </a:extLst>
          </a:blip>
          <a:srcRect/>
          <a:stretch>
            <a:fillRect/>
          </a:stretch>
        </p:blipFill>
        <p:spPr bwMode="auto">
          <a:xfrm>
            <a:off x="457200" y="3565525"/>
            <a:ext cx="3302000" cy="266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p:cNvSpPr txBox="1"/>
          <p:nvPr/>
        </p:nvSpPr>
        <p:spPr>
          <a:xfrm>
            <a:off x="1022684" y="6352674"/>
            <a:ext cx="6693051" cy="369332"/>
          </a:xfrm>
          <a:prstGeom prst="rect">
            <a:avLst/>
          </a:prstGeom>
          <a:noFill/>
        </p:spPr>
        <p:txBody>
          <a:bodyPr wrap="none" rtlCol="0">
            <a:spAutoFit/>
          </a:bodyPr>
          <a:lstStyle/>
          <a:p>
            <a:r>
              <a:rPr lang="en-US" b="1" dirty="0" smtClean="0"/>
              <a:t>Stop when residual energy can be explained by noise: CFAR criterion</a:t>
            </a:r>
            <a:endParaRPr lang="en-US" b="1"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p:cNvSpPr>
            <a:spLocks noGrp="1"/>
          </p:cNvSpPr>
          <p:nvPr>
            <p:ph type="title"/>
          </p:nvPr>
        </p:nvSpPr>
        <p:spPr/>
        <p:txBody>
          <a:bodyPr/>
          <a:lstStyle/>
          <a:p>
            <a:r>
              <a:rPr lang="en-US">
                <a:latin typeface="Calibri" charset="0"/>
              </a:rPr>
              <a:t>Simulation Setup</a:t>
            </a:r>
          </a:p>
        </p:txBody>
      </p:sp>
      <p:sp>
        <p:nvSpPr>
          <p:cNvPr id="64514" name="Content Placeholder 2"/>
          <p:cNvSpPr>
            <a:spLocks noGrp="1"/>
          </p:cNvSpPr>
          <p:nvPr>
            <p:ph idx="1"/>
          </p:nvPr>
        </p:nvSpPr>
        <p:spPr/>
        <p:txBody>
          <a:bodyPr/>
          <a:lstStyle/>
          <a:p>
            <a:endParaRPr lang="en-US">
              <a:latin typeface="Calibri" charset="0"/>
            </a:endParaRPr>
          </a:p>
        </p:txBody>
      </p:sp>
      <p:pic>
        <p:nvPicPr>
          <p:cNvPr id="64515" name="Picture 3" descr="Scenario.eps"/>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273175" y="1435100"/>
            <a:ext cx="5911850" cy="3987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4516" name="TextBox 4"/>
          <p:cNvSpPr txBox="1">
            <a:spLocks noChangeArrowheads="1"/>
          </p:cNvSpPr>
          <p:nvPr/>
        </p:nvSpPr>
        <p:spPr bwMode="auto">
          <a:xfrm>
            <a:off x="6083300" y="5192713"/>
            <a:ext cx="1955800" cy="830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Arial Narrow" charset="0"/>
                <a:ea typeface="ＭＳ Ｐゴシック" charset="0"/>
                <a:cs typeface="ＭＳ Ｐゴシック" charset="0"/>
              </a:defRPr>
            </a:lvl1pPr>
            <a:lvl2pPr marL="742950" indent="-285750">
              <a:defRPr sz="2400" b="1">
                <a:solidFill>
                  <a:schemeClr val="tx1"/>
                </a:solidFill>
                <a:latin typeface="Arial Narrow" charset="0"/>
                <a:ea typeface="ＭＳ Ｐゴシック" charset="0"/>
              </a:defRPr>
            </a:lvl2pPr>
            <a:lvl3pPr marL="1143000" indent="-228600">
              <a:defRPr sz="2400" b="1">
                <a:solidFill>
                  <a:schemeClr val="tx1"/>
                </a:solidFill>
                <a:latin typeface="Arial Narrow" charset="0"/>
                <a:ea typeface="ＭＳ Ｐゴシック" charset="0"/>
              </a:defRPr>
            </a:lvl3pPr>
            <a:lvl4pPr marL="1600200" indent="-228600">
              <a:defRPr sz="2400" b="1">
                <a:solidFill>
                  <a:schemeClr val="tx1"/>
                </a:solidFill>
                <a:latin typeface="Arial Narrow" charset="0"/>
                <a:ea typeface="ＭＳ Ｐゴシック" charset="0"/>
              </a:defRPr>
            </a:lvl4pPr>
            <a:lvl5pPr marL="2057400" indent="-228600">
              <a:defRPr sz="2400" b="1">
                <a:solidFill>
                  <a:schemeClr val="tx1"/>
                </a:solidFill>
                <a:latin typeface="Arial Narrow" charset="0"/>
                <a:ea typeface="ＭＳ Ｐゴシック" charset="0"/>
              </a:defRPr>
            </a:lvl5pPr>
            <a:lvl6pPr marL="25146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6pPr>
            <a:lvl7pPr marL="29718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7pPr>
            <a:lvl8pPr marL="34290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8pPr>
            <a:lvl9pPr marL="3886200" indent="-228600" eaLnBrk="0" fontAlgn="base" hangingPunct="0">
              <a:lnSpc>
                <a:spcPct val="95000"/>
              </a:lnSpc>
              <a:spcBef>
                <a:spcPct val="0"/>
              </a:spcBef>
              <a:spcAft>
                <a:spcPct val="0"/>
              </a:spcAft>
              <a:buClr>
                <a:srgbClr val="000000"/>
              </a:buClr>
              <a:buSzPct val="100000"/>
              <a:buFont typeface="Arial Narrow" charset="0"/>
              <a:defRPr sz="2400" b="1">
                <a:solidFill>
                  <a:schemeClr val="tx1"/>
                </a:solidFill>
                <a:latin typeface="Arial Narrow" charset="0"/>
                <a:ea typeface="ＭＳ Ｐゴシック" charset="0"/>
              </a:defRPr>
            </a:lvl9pPr>
          </a:lstStyle>
          <a:p>
            <a:pPr algn="ctr"/>
            <a:r>
              <a:rPr lang="en-US">
                <a:latin typeface="Gill Sans" charset="0"/>
                <a:cs typeface="Gill Sans" charset="0"/>
              </a:rPr>
              <a:t>Array on </a:t>
            </a:r>
          </a:p>
          <a:p>
            <a:pPr algn="ctr"/>
            <a:r>
              <a:rPr lang="en-US">
                <a:latin typeface="Gill Sans" charset="0"/>
                <a:cs typeface="Gill Sans" charset="0"/>
              </a:rPr>
              <a:t>lamp post</a:t>
            </a:r>
          </a:p>
        </p:txBody>
      </p:sp>
      <p:cxnSp>
        <p:nvCxnSpPr>
          <p:cNvPr id="7" name="Straight Arrow Connector 6"/>
          <p:cNvCxnSpPr/>
          <p:nvPr/>
        </p:nvCxnSpPr>
        <p:spPr>
          <a:xfrm rot="10800000">
            <a:off x="5842000" y="4673600"/>
            <a:ext cx="990600" cy="519113"/>
          </a:xfrm>
          <a:prstGeom prst="straightConnector1">
            <a:avLst/>
          </a:prstGeom>
          <a:ln>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Times New Roman" charset="0"/>
                <a:ea typeface="Times New Roman" charset="0"/>
                <a:cs typeface="Times New Roman" charset="0"/>
              </a:rPr>
              <a:t>Within a dB of ideal </a:t>
            </a:r>
            <a:r>
              <a:rPr lang="en-US" dirty="0" err="1" smtClean="0">
                <a:latin typeface="Times New Roman" charset="0"/>
                <a:ea typeface="Times New Roman" charset="0"/>
                <a:cs typeface="Times New Roman" charset="0"/>
              </a:rPr>
              <a:t>beamforming</a:t>
            </a:r>
            <a:endParaRPr lang="en-US" dirty="0">
              <a:latin typeface="Times New Roman" charset="0"/>
              <a:ea typeface="Times New Roman" charset="0"/>
              <a:cs typeface="Times New Roman" charset="0"/>
            </a:endParaRPr>
          </a:p>
        </p:txBody>
      </p:sp>
      <p:sp>
        <p:nvSpPr>
          <p:cNvPr id="4" name="Date Placeholder 3"/>
          <p:cNvSpPr>
            <a:spLocks noGrp="1"/>
          </p:cNvSpPr>
          <p:nvPr>
            <p:ph type="dt" sz="half" idx="10"/>
          </p:nvPr>
        </p:nvSpPr>
        <p:spPr/>
        <p:txBody>
          <a:bodyPr/>
          <a:lstStyle/>
          <a:p>
            <a:fld id="{38E0B4E4-F798-1641-B637-D3E4C3E56DEB}" type="datetime1">
              <a:rPr lang="en-US" smtClean="0"/>
              <a:t>9/2/17</a:t>
            </a:fld>
            <a:endParaRPr lang="en-US"/>
          </a:p>
        </p:txBody>
      </p:sp>
      <p:sp>
        <p:nvSpPr>
          <p:cNvPr id="5" name="Slide Number Placeholder 4"/>
          <p:cNvSpPr>
            <a:spLocks noGrp="1"/>
          </p:cNvSpPr>
          <p:nvPr>
            <p:ph type="sldNum" sz="quarter" idx="12"/>
          </p:nvPr>
        </p:nvSpPr>
        <p:spPr/>
        <p:txBody>
          <a:bodyPr/>
          <a:lstStyle/>
          <a:p>
            <a:fld id="{B9DDAAA0-2249-AC44-BE21-DC0114BA433F}" type="slidenum">
              <a:rPr lang="en-US" smtClean="0"/>
              <a:t>38</a:t>
            </a:fld>
            <a:endParaRPr lang="en-US"/>
          </a:p>
        </p:txBody>
      </p:sp>
      <p:pic>
        <p:nvPicPr>
          <p:cNvPr id="6" name="Picture 5" descr="BFgain.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01856" y="1549963"/>
            <a:ext cx="6975370" cy="5308036"/>
          </a:xfrm>
          <a:prstGeom prst="rect">
            <a:avLst/>
          </a:prstGeom>
        </p:spPr>
      </p:pic>
      <p:pic>
        <p:nvPicPr>
          <p:cNvPr id="7" name="Picture 6"/>
          <p:cNvPicPr>
            <a:picLocks noChangeAspect="1"/>
          </p:cNvPicPr>
          <p:nvPr/>
        </p:nvPicPr>
        <p:blipFill>
          <a:blip r:embed="rId3"/>
          <a:stretch>
            <a:fillRect/>
          </a:stretch>
        </p:blipFill>
        <p:spPr>
          <a:xfrm>
            <a:off x="4076705" y="1230898"/>
            <a:ext cx="990600" cy="330200"/>
          </a:xfrm>
          <a:prstGeom prst="rect">
            <a:avLst/>
          </a:prstGeom>
        </p:spPr>
      </p:pic>
    </p:spTree>
    <p:extLst>
      <p:ext uri="{BB962C8B-B14F-4D97-AF65-F5344CB8AC3E}">
        <p14:creationId xmlns:p14="http://schemas.microsoft.com/office/powerpoint/2010/main" val="835364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solidFill>
                  <a:srgbClr val="46464A"/>
                </a:solidFill>
              </a:rPr>
              <a:t>The need for </a:t>
            </a:r>
            <a:r>
              <a:rPr lang="en-US" sz="4000" dirty="0" err="1" smtClean="0">
                <a:solidFill>
                  <a:srgbClr val="46464A"/>
                </a:solidFill>
              </a:rPr>
              <a:t>noncoherent</a:t>
            </a:r>
            <a:r>
              <a:rPr lang="en-US" sz="4000" dirty="0" smtClean="0">
                <a:solidFill>
                  <a:srgbClr val="46464A"/>
                </a:solidFill>
              </a:rPr>
              <a:t> tracking</a:t>
            </a:r>
            <a:endParaRPr lang="en-US" dirty="0"/>
          </a:p>
        </p:txBody>
      </p:sp>
      <p:sp>
        <p:nvSpPr>
          <p:cNvPr id="3" name="Content Placeholder 2"/>
          <p:cNvSpPr>
            <a:spLocks noGrp="1"/>
          </p:cNvSpPr>
          <p:nvPr>
            <p:ph idx="1"/>
          </p:nvPr>
        </p:nvSpPr>
        <p:spPr>
          <a:xfrm>
            <a:off x="104588" y="1417638"/>
            <a:ext cx="9039412" cy="4938712"/>
          </a:xfrm>
        </p:spPr>
        <p:txBody>
          <a:bodyPr/>
          <a:lstStyle/>
          <a:p>
            <a:r>
              <a:rPr lang="en-US" dirty="0" smtClean="0"/>
              <a:t>Phase synchronization not maintained between packets</a:t>
            </a:r>
          </a:p>
          <a:p>
            <a:pPr lvl="1"/>
            <a:r>
              <a:rPr lang="en-US" dirty="0"/>
              <a:t>R</a:t>
            </a:r>
            <a:r>
              <a:rPr lang="en-US" dirty="0" smtClean="0"/>
              <a:t>elative phase of measurements is corrupted</a:t>
            </a:r>
          </a:p>
          <a:p>
            <a:pPr lvl="1"/>
            <a:r>
              <a:rPr lang="en-US" b="1" dirty="0" smtClean="0">
                <a:solidFill>
                  <a:srgbClr val="FF0000"/>
                </a:solidFill>
              </a:rPr>
              <a:t>Coherent compressive estimation does not work</a:t>
            </a:r>
          </a:p>
          <a:p>
            <a:r>
              <a:rPr lang="en-US" dirty="0" smtClean="0"/>
              <a:t>Effective measurement </a:t>
            </a:r>
            <a:r>
              <a:rPr lang="en-US" dirty="0"/>
              <a:t>model (high SNR approximation)</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39</a:t>
            </a:fld>
            <a:endParaRPr lang="en-US"/>
          </a:p>
        </p:txBody>
      </p:sp>
      <p:pic>
        <p:nvPicPr>
          <p:cNvPr id="6148" name="Picture 4"/>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597188" y="4986321"/>
            <a:ext cx="5758353" cy="113984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39087831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200" dirty="0" smtClean="0"/>
              <a:t>Cellular 1000X via </a:t>
            </a:r>
            <a:r>
              <a:rPr lang="en-US" sz="3200" dirty="0" err="1" smtClean="0"/>
              <a:t>mmwave</a:t>
            </a:r>
            <a:r>
              <a:rPr lang="en-US" sz="3200" dirty="0" smtClean="0"/>
              <a:t> </a:t>
            </a:r>
            <a:r>
              <a:rPr lang="en-US" sz="3200" dirty="0" err="1" smtClean="0"/>
              <a:t>picocells</a:t>
            </a:r>
            <a:endParaRPr lang="en-US" sz="3200" dirty="0"/>
          </a:p>
        </p:txBody>
      </p:sp>
      <p:sp>
        <p:nvSpPr>
          <p:cNvPr id="16" name="Content Placeholder 2"/>
          <p:cNvSpPr>
            <a:spLocks noGrp="1"/>
          </p:cNvSpPr>
          <p:nvPr>
            <p:ph idx="1"/>
          </p:nvPr>
        </p:nvSpPr>
        <p:spPr/>
        <p:txBody>
          <a:bodyPr>
            <a:normAutofit/>
          </a:bodyPr>
          <a:lstStyle/>
          <a:p>
            <a:r>
              <a:rPr lang="en-US" dirty="0" smtClean="0"/>
              <a:t>10-100X bandwidth (2GHz vs. 20-200 MHz)</a:t>
            </a:r>
          </a:p>
          <a:p>
            <a:r>
              <a:rPr lang="en-US" dirty="0" smtClean="0"/>
              <a:t>100X # antennas in same form factor </a:t>
            </a:r>
            <a:r>
              <a:rPr lang="en-US" dirty="0" smtClean="0">
                <a:sym typeface="Wingdings"/>
              </a:rPr>
              <a:t></a:t>
            </a:r>
            <a:r>
              <a:rPr lang="en-US" dirty="0" smtClean="0"/>
              <a:t> pencil beams</a:t>
            </a:r>
            <a:endParaRPr lang="en-US" dirty="0">
              <a:sym typeface="Wingdings"/>
            </a:endParaRPr>
          </a:p>
          <a:p>
            <a:pPr lvl="1"/>
            <a:r>
              <a:rPr lang="en-US" dirty="0" err="1" smtClean="0">
                <a:sym typeface="Wingdings"/>
              </a:rPr>
              <a:t>Beamforming</a:t>
            </a:r>
            <a:r>
              <a:rPr lang="en-US" dirty="0" smtClean="0">
                <a:sym typeface="Wingdings"/>
              </a:rPr>
              <a:t> gain enables comm. over outdoor ranges</a:t>
            </a:r>
          </a:p>
          <a:p>
            <a:pPr lvl="1"/>
            <a:r>
              <a:rPr lang="en-US" dirty="0" smtClean="0">
                <a:sym typeface="Wingdings"/>
              </a:rPr>
              <a:t>Reduced interference enables aggressive spatial reuse (100x)</a:t>
            </a:r>
          </a:p>
          <a:p>
            <a:endParaRPr lang="en-US" dirty="0" smtClean="0">
              <a:sym typeface="Wingdings"/>
            </a:endParaRPr>
          </a:p>
          <a:p>
            <a:endParaRPr lang="en-US" dirty="0">
              <a:sym typeface="Wingdings"/>
            </a:endParaRPr>
          </a:p>
          <a:p>
            <a:pPr marL="0" indent="0">
              <a:buNone/>
            </a:pPr>
            <a:endParaRPr lang="en-US" dirty="0">
              <a:sym typeface="Wingdings"/>
            </a:endParaRPr>
          </a:p>
          <a:p>
            <a:endParaRPr lang="en-US" dirty="0" smtClean="0"/>
          </a:p>
          <a:p>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p:txBody>
      </p:sp>
      <p:sp>
        <p:nvSpPr>
          <p:cNvPr id="6" name="Slide Number Placeholder 5"/>
          <p:cNvSpPr>
            <a:spLocks noGrp="1"/>
          </p:cNvSpPr>
          <p:nvPr>
            <p:ph type="sldNum" sz="quarter" idx="12"/>
          </p:nvPr>
        </p:nvSpPr>
        <p:spPr/>
        <p:txBody>
          <a:bodyPr/>
          <a:lstStyle/>
          <a:p>
            <a:fld id="{027B3961-5221-4EF1-8A5C-E73CD8CACA20}" type="slidenum">
              <a:rPr lang="en-US" smtClean="0"/>
              <a:t>4</a:t>
            </a:fld>
            <a:endParaRPr lang="en-US"/>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8200" y="3621265"/>
            <a:ext cx="1792875" cy="2017535"/>
          </a:xfrm>
          <a:prstGeom prst="rect">
            <a:avLst/>
          </a:prstGeom>
        </p:spPr>
      </p:pic>
      <p:sp>
        <p:nvSpPr>
          <p:cNvPr id="12" name="TextBox 11"/>
          <p:cNvSpPr txBox="1"/>
          <p:nvPr/>
        </p:nvSpPr>
        <p:spPr>
          <a:xfrm>
            <a:off x="76200" y="3697069"/>
            <a:ext cx="1035184" cy="646331"/>
          </a:xfrm>
          <a:prstGeom prst="rect">
            <a:avLst/>
          </a:prstGeom>
          <a:noFill/>
        </p:spPr>
        <p:txBody>
          <a:bodyPr wrap="none" rtlCol="0">
            <a:spAutoFit/>
          </a:bodyPr>
          <a:lstStyle/>
          <a:p>
            <a:pPr algn="ctr"/>
            <a:r>
              <a:rPr lang="en-US" dirty="0" smtClean="0"/>
              <a:t>32 x 32</a:t>
            </a:r>
          </a:p>
          <a:p>
            <a:pPr algn="ctr"/>
            <a:r>
              <a:rPr lang="en-US" dirty="0"/>
              <a:t>8</a:t>
            </a:r>
            <a:r>
              <a:rPr lang="en-US" dirty="0" smtClean="0"/>
              <a:t> x 8 cm</a:t>
            </a:r>
            <a:r>
              <a:rPr lang="en-US" baseline="30000" dirty="0" smtClean="0"/>
              <a:t>2</a:t>
            </a:r>
            <a:endParaRPr lang="en-US" baseline="30000" dirty="0"/>
          </a:p>
        </p:txBody>
      </p:sp>
      <p:grpSp>
        <p:nvGrpSpPr>
          <p:cNvPr id="17" name="Group 16"/>
          <p:cNvGrpSpPr/>
          <p:nvPr/>
        </p:nvGrpSpPr>
        <p:grpSpPr>
          <a:xfrm>
            <a:off x="6808142" y="3995327"/>
            <a:ext cx="727925" cy="1424967"/>
            <a:chOff x="7538388" y="1727634"/>
            <a:chExt cx="1028844" cy="1958756"/>
          </a:xfrm>
        </p:grpSpPr>
        <p:pic>
          <p:nvPicPr>
            <p:cNvPr id="18" name="Picture 1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38388" y="2143125"/>
              <a:ext cx="1028844" cy="1543265"/>
            </a:xfrm>
            <a:prstGeom prst="rect">
              <a:avLst/>
            </a:prstGeom>
          </p:spPr>
        </p:pic>
        <p:pic>
          <p:nvPicPr>
            <p:cNvPr id="19" name="Picture 1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81661" y="1727634"/>
              <a:ext cx="985571" cy="687800"/>
            </a:xfrm>
            <a:prstGeom prst="rect">
              <a:avLst/>
            </a:prstGeom>
          </p:spPr>
        </p:pic>
      </p:grpSp>
      <p:grpSp>
        <p:nvGrpSpPr>
          <p:cNvPr id="20" name="Group 19"/>
          <p:cNvGrpSpPr/>
          <p:nvPr/>
        </p:nvGrpSpPr>
        <p:grpSpPr>
          <a:xfrm>
            <a:off x="4277253" y="4080587"/>
            <a:ext cx="727925" cy="1424967"/>
            <a:chOff x="7538388" y="1727634"/>
            <a:chExt cx="1028844" cy="1958756"/>
          </a:xfrm>
        </p:grpSpPr>
        <p:pic>
          <p:nvPicPr>
            <p:cNvPr id="21" name="Picture 2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38388" y="2143125"/>
              <a:ext cx="1028844" cy="1543265"/>
            </a:xfrm>
            <a:prstGeom prst="rect">
              <a:avLst/>
            </a:prstGeom>
          </p:spPr>
        </p:pic>
        <p:pic>
          <p:nvPicPr>
            <p:cNvPr id="22" name="Picture 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81661" y="1727634"/>
              <a:ext cx="985571" cy="687800"/>
            </a:xfrm>
            <a:prstGeom prst="rect">
              <a:avLst/>
            </a:prstGeom>
          </p:spPr>
        </p:pic>
      </p:grpSp>
      <p:sp>
        <p:nvSpPr>
          <p:cNvPr id="23" name="Oval 22"/>
          <p:cNvSpPr/>
          <p:nvPr/>
        </p:nvSpPr>
        <p:spPr>
          <a:xfrm>
            <a:off x="2749665" y="4665766"/>
            <a:ext cx="3928760" cy="1711715"/>
          </a:xfrm>
          <a:prstGeom prst="ellipse">
            <a:avLst/>
          </a:prstGeom>
          <a:solidFill>
            <a:schemeClr val="bg2">
              <a:lumMod val="7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5231545" y="4609323"/>
            <a:ext cx="3896342" cy="1802440"/>
          </a:xfrm>
          <a:prstGeom prst="ellipse">
            <a:avLst/>
          </a:prstGeom>
          <a:solidFill>
            <a:schemeClr val="bg2">
              <a:lumMod val="7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3200400" y="6172200"/>
            <a:ext cx="5715000" cy="400110"/>
          </a:xfrm>
          <a:prstGeom prst="rect">
            <a:avLst/>
          </a:prstGeom>
          <a:noFill/>
        </p:spPr>
        <p:txBody>
          <a:bodyPr wrap="square" rtlCol="0">
            <a:spAutoFit/>
          </a:bodyPr>
          <a:lstStyle/>
          <a:p>
            <a:r>
              <a:rPr lang="en-US" sz="2000" dirty="0" err="1" smtClean="0">
                <a:latin typeface="Calisto MT" panose="02040603050505030304" pitchFamily="18" charset="0"/>
              </a:rPr>
              <a:t>mmwave</a:t>
            </a:r>
            <a:r>
              <a:rPr lang="en-US" sz="2000" dirty="0" smtClean="0">
                <a:latin typeface="Calisto MT" panose="02040603050505030304" pitchFamily="18" charset="0"/>
              </a:rPr>
              <a:t> </a:t>
            </a:r>
            <a:r>
              <a:rPr lang="en-US" sz="2000" dirty="0" err="1" smtClean="0">
                <a:latin typeface="Calisto MT" panose="02040603050505030304" pitchFamily="18" charset="0"/>
              </a:rPr>
              <a:t>picocell</a:t>
            </a:r>
            <a:r>
              <a:rPr lang="en-US" sz="2000" dirty="0" smtClean="0">
                <a:latin typeface="Calisto MT" panose="02040603050505030304" pitchFamily="18" charset="0"/>
              </a:rPr>
              <a:t> architecture</a:t>
            </a:r>
            <a:endParaRPr lang="en-US" sz="2000" dirty="0">
              <a:latin typeface="Calisto MT" panose="02040603050505030304" pitchFamily="18" charset="0"/>
            </a:endParaRPr>
          </a:p>
        </p:txBody>
      </p:sp>
      <p:grpSp>
        <p:nvGrpSpPr>
          <p:cNvPr id="26" name="Group 25"/>
          <p:cNvGrpSpPr/>
          <p:nvPr/>
        </p:nvGrpSpPr>
        <p:grpSpPr>
          <a:xfrm>
            <a:off x="4485331" y="4325994"/>
            <a:ext cx="2136425" cy="1676401"/>
            <a:chOff x="3390288" y="2707052"/>
            <a:chExt cx="2136425" cy="1676401"/>
          </a:xfrm>
        </p:grpSpPr>
        <p:pic>
          <p:nvPicPr>
            <p:cNvPr id="27" name="Picture 26"/>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3390288" y="2821048"/>
              <a:ext cx="396461" cy="1286133"/>
            </a:xfrm>
            <a:prstGeom prst="rect">
              <a:avLst/>
            </a:prstGeom>
          </p:spPr>
        </p:pic>
        <p:pic>
          <p:nvPicPr>
            <p:cNvPr id="28" name="Picture 27"/>
            <p:cNvPicPr>
              <a:picLocks noChangeAspect="1"/>
            </p:cNvPicPr>
            <p:nvPr/>
          </p:nvPicPr>
          <p:blipFill rotWithShape="1">
            <a:blip r:embed="rId7" cstate="email">
              <a:extLst>
                <a:ext uri="{28A0092B-C50C-407E-A947-70E740481C1C}">
                  <a14:useLocalDpi xmlns:a14="http://schemas.microsoft.com/office/drawing/2010/main"/>
                </a:ext>
              </a:extLst>
            </a:blip>
            <a:srcRect b="-2806"/>
            <a:stretch/>
          </p:blipFill>
          <p:spPr>
            <a:xfrm>
              <a:off x="3549640" y="3745278"/>
              <a:ext cx="485774" cy="638175"/>
            </a:xfrm>
            <a:prstGeom prst="rect">
              <a:avLst/>
            </a:prstGeom>
          </p:spPr>
        </p:pic>
        <p:pic>
          <p:nvPicPr>
            <p:cNvPr id="29" name="Picture 28"/>
            <p:cNvPicPr>
              <a:picLocks noChangeAspect="1"/>
            </p:cNvPicPr>
            <p:nvPr/>
          </p:nvPicPr>
          <p:blipFill rotWithShape="1">
            <a:blip r:embed="rId8" cstate="email">
              <a:extLst>
                <a:ext uri="{28A0092B-C50C-407E-A947-70E740481C1C}">
                  <a14:useLocalDpi xmlns:a14="http://schemas.microsoft.com/office/drawing/2010/main"/>
                </a:ext>
              </a:extLst>
            </a:blip>
            <a:srcRect r="-5629"/>
            <a:stretch/>
          </p:blipFill>
          <p:spPr>
            <a:xfrm>
              <a:off x="3560622" y="2707052"/>
              <a:ext cx="1846634" cy="1454552"/>
            </a:xfrm>
            <a:prstGeom prst="rect">
              <a:avLst/>
            </a:prstGeom>
          </p:spPr>
        </p:pic>
        <p:pic>
          <p:nvPicPr>
            <p:cNvPr id="30" name="Picture 29"/>
            <p:cNvPicPr>
              <a:picLocks noChangeAspect="1"/>
            </p:cNvPicPr>
            <p:nvPr/>
          </p:nvPicPr>
          <p:blipFill rotWithShape="1">
            <a:blip r:embed="rId7" cstate="email">
              <a:extLst>
                <a:ext uri="{28A0092B-C50C-407E-A947-70E740481C1C}">
                  <a14:useLocalDpi xmlns:a14="http://schemas.microsoft.com/office/drawing/2010/main"/>
                </a:ext>
              </a:extLst>
            </a:blip>
            <a:srcRect b="-2806"/>
            <a:stretch/>
          </p:blipFill>
          <p:spPr>
            <a:xfrm>
              <a:off x="5040939" y="3691574"/>
              <a:ext cx="485774" cy="638175"/>
            </a:xfrm>
            <a:prstGeom prst="rect">
              <a:avLst/>
            </a:prstGeom>
          </p:spPr>
        </p:pic>
      </p:grpSp>
      <p:grpSp>
        <p:nvGrpSpPr>
          <p:cNvPr id="31" name="Group 30"/>
          <p:cNvGrpSpPr/>
          <p:nvPr/>
        </p:nvGrpSpPr>
        <p:grpSpPr>
          <a:xfrm>
            <a:off x="5459474" y="4214212"/>
            <a:ext cx="2878771" cy="1834178"/>
            <a:chOff x="4152766" y="2637603"/>
            <a:chExt cx="2878771" cy="1834178"/>
          </a:xfrm>
        </p:grpSpPr>
        <p:pic>
          <p:nvPicPr>
            <p:cNvPr id="32" name="Picture 31"/>
            <p:cNvPicPr>
              <a:picLocks noChangeAspect="1"/>
            </p:cNvPicPr>
            <p:nvPr/>
          </p:nvPicPr>
          <p:blipFill rotWithShape="1">
            <a:blip r:embed="rId9" cstate="email">
              <a:extLst>
                <a:ext uri="{28A0092B-C50C-407E-A947-70E740481C1C}">
                  <a14:useLocalDpi xmlns:a14="http://schemas.microsoft.com/office/drawing/2010/main"/>
                </a:ext>
              </a:extLst>
            </a:blip>
            <a:srcRect l="-2786"/>
            <a:stretch/>
          </p:blipFill>
          <p:spPr>
            <a:xfrm>
              <a:off x="4434512" y="2637603"/>
              <a:ext cx="1199445" cy="1578303"/>
            </a:xfrm>
            <a:prstGeom prst="rect">
              <a:avLst/>
            </a:prstGeom>
          </p:spPr>
        </p:pic>
        <p:pic>
          <p:nvPicPr>
            <p:cNvPr id="33" name="Picture 32"/>
            <p:cNvPicPr>
              <a:picLocks noChangeAspect="1"/>
            </p:cNvPicPr>
            <p:nvPr/>
          </p:nvPicPr>
          <p:blipFill rotWithShape="1">
            <a:blip r:embed="rId10" cstate="email">
              <a:extLst>
                <a:ext uri="{28A0092B-C50C-407E-A947-70E740481C1C}">
                  <a14:useLocalDpi xmlns:a14="http://schemas.microsoft.com/office/drawing/2010/main"/>
                </a:ext>
              </a:extLst>
            </a:blip>
            <a:srcRect b="-2806"/>
            <a:stretch/>
          </p:blipFill>
          <p:spPr>
            <a:xfrm>
              <a:off x="4152766" y="3833606"/>
              <a:ext cx="457200" cy="638175"/>
            </a:xfrm>
            <a:prstGeom prst="rect">
              <a:avLst/>
            </a:prstGeom>
          </p:spPr>
        </p:pic>
        <p:pic>
          <p:nvPicPr>
            <p:cNvPr id="34" name="Picture 33"/>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6025997" y="2650608"/>
              <a:ext cx="775261" cy="1442656"/>
            </a:xfrm>
            <a:prstGeom prst="rect">
              <a:avLst/>
            </a:prstGeom>
          </p:spPr>
        </p:pic>
        <p:pic>
          <p:nvPicPr>
            <p:cNvPr id="35" name="Picture 34"/>
            <p:cNvPicPr>
              <a:picLocks noChangeAspect="1"/>
            </p:cNvPicPr>
            <p:nvPr/>
          </p:nvPicPr>
          <p:blipFill rotWithShape="1">
            <a:blip r:embed="rId7" cstate="email">
              <a:extLst>
                <a:ext uri="{28A0092B-C50C-407E-A947-70E740481C1C}">
                  <a14:useLocalDpi xmlns:a14="http://schemas.microsoft.com/office/drawing/2010/main"/>
                </a:ext>
              </a:extLst>
            </a:blip>
            <a:srcRect b="-2806"/>
            <a:stretch/>
          </p:blipFill>
          <p:spPr>
            <a:xfrm>
              <a:off x="6545763" y="3702945"/>
              <a:ext cx="485774" cy="638175"/>
            </a:xfrm>
            <a:prstGeom prst="rect">
              <a:avLst/>
            </a:prstGeom>
          </p:spPr>
        </p:pic>
      </p:grpSp>
      <p:pic>
        <p:nvPicPr>
          <p:cNvPr id="36" name="Picture 35"/>
          <p:cNvPicPr>
            <a:picLocks noChangeAspect="1"/>
          </p:cNvPicPr>
          <p:nvPr/>
        </p:nvPicPr>
        <p:blipFill rotWithShape="1">
          <a:blip r:embed="rId12" cstate="email">
            <a:extLst>
              <a:ext uri="{28A0092B-C50C-407E-A947-70E740481C1C}">
                <a14:useLocalDpi xmlns:a14="http://schemas.microsoft.com/office/drawing/2010/main"/>
              </a:ext>
            </a:extLst>
          </a:blip>
          <a:srcRect l="-2786"/>
          <a:stretch/>
        </p:blipFill>
        <p:spPr>
          <a:xfrm>
            <a:off x="3230607" y="4407085"/>
            <a:ext cx="1148284" cy="1330847"/>
          </a:xfrm>
          <a:prstGeom prst="rect">
            <a:avLst/>
          </a:prstGeom>
        </p:spPr>
      </p:pic>
      <p:pic>
        <p:nvPicPr>
          <p:cNvPr id="37" name="Picture 36"/>
          <p:cNvPicPr>
            <a:picLocks noChangeAspect="1"/>
          </p:cNvPicPr>
          <p:nvPr/>
        </p:nvPicPr>
        <p:blipFill rotWithShape="1">
          <a:blip r:embed="rId13" cstate="email">
            <a:extLst>
              <a:ext uri="{28A0092B-C50C-407E-A947-70E740481C1C}">
                <a14:useLocalDpi xmlns:a14="http://schemas.microsoft.com/office/drawing/2010/main"/>
              </a:ext>
            </a:extLst>
          </a:blip>
          <a:srcRect b="-2806"/>
          <a:stretch/>
        </p:blipFill>
        <p:spPr>
          <a:xfrm>
            <a:off x="2962234" y="5420294"/>
            <a:ext cx="426904" cy="591789"/>
          </a:xfrm>
          <a:prstGeom prst="rect">
            <a:avLst/>
          </a:prstGeom>
        </p:spPr>
      </p:pic>
      <p:sp>
        <p:nvSpPr>
          <p:cNvPr id="38" name="TextBox 37"/>
          <p:cNvSpPr txBox="1"/>
          <p:nvPr/>
        </p:nvSpPr>
        <p:spPr>
          <a:xfrm>
            <a:off x="3711213" y="3708923"/>
            <a:ext cx="2033305" cy="369332"/>
          </a:xfrm>
          <a:prstGeom prst="rect">
            <a:avLst/>
          </a:prstGeom>
          <a:noFill/>
        </p:spPr>
        <p:txBody>
          <a:bodyPr wrap="square" rtlCol="0">
            <a:spAutoFit/>
          </a:bodyPr>
          <a:lstStyle/>
          <a:p>
            <a:r>
              <a:rPr lang="en-US" dirty="0" smtClean="0">
                <a:latin typeface="Calisto MT" panose="02040603050505030304" pitchFamily="18" charset="0"/>
              </a:rPr>
              <a:t>     </a:t>
            </a:r>
            <a:r>
              <a:rPr lang="en-US" dirty="0" err="1" smtClean="0">
                <a:latin typeface="Calisto MT" panose="02040603050505030304" pitchFamily="18" charset="0"/>
              </a:rPr>
              <a:t>basestation</a:t>
            </a:r>
            <a:endParaRPr lang="en-US" dirty="0">
              <a:latin typeface="Calisto MT" panose="02040603050505030304" pitchFamily="18" charset="0"/>
            </a:endParaRPr>
          </a:p>
        </p:txBody>
      </p:sp>
      <p:sp>
        <p:nvSpPr>
          <p:cNvPr id="41" name="TextBox 40"/>
          <p:cNvSpPr txBox="1"/>
          <p:nvPr/>
        </p:nvSpPr>
        <p:spPr>
          <a:xfrm>
            <a:off x="3958616" y="5817575"/>
            <a:ext cx="998548" cy="369332"/>
          </a:xfrm>
          <a:prstGeom prst="rect">
            <a:avLst/>
          </a:prstGeom>
          <a:noFill/>
        </p:spPr>
        <p:txBody>
          <a:bodyPr wrap="square" rtlCol="0">
            <a:spAutoFit/>
          </a:bodyPr>
          <a:lstStyle/>
          <a:p>
            <a:r>
              <a:rPr lang="en-US" dirty="0" err="1" smtClean="0">
                <a:latin typeface="Calisto MT" panose="02040603050505030304" pitchFamily="18" charset="0"/>
              </a:rPr>
              <a:t>Picocell</a:t>
            </a:r>
            <a:endParaRPr lang="en-US" dirty="0">
              <a:latin typeface="Calisto MT" panose="02040603050505030304" pitchFamily="18" charset="0"/>
            </a:endParaRPr>
          </a:p>
        </p:txBody>
      </p:sp>
      <p:sp>
        <p:nvSpPr>
          <p:cNvPr id="42" name="TextBox 41"/>
          <p:cNvSpPr txBox="1"/>
          <p:nvPr/>
        </p:nvSpPr>
        <p:spPr>
          <a:xfrm>
            <a:off x="6963194" y="5758754"/>
            <a:ext cx="998548" cy="369332"/>
          </a:xfrm>
          <a:prstGeom prst="rect">
            <a:avLst/>
          </a:prstGeom>
          <a:noFill/>
        </p:spPr>
        <p:txBody>
          <a:bodyPr wrap="square" rtlCol="0">
            <a:spAutoFit/>
          </a:bodyPr>
          <a:lstStyle/>
          <a:p>
            <a:r>
              <a:rPr lang="en-US" dirty="0" err="1" smtClean="0">
                <a:latin typeface="Calisto MT" panose="02040603050505030304" pitchFamily="18" charset="0"/>
              </a:rPr>
              <a:t>Picocell</a:t>
            </a:r>
            <a:endParaRPr lang="en-US" dirty="0">
              <a:latin typeface="Calisto MT" panose="02040603050505030304" pitchFamily="18" charset="0"/>
            </a:endParaRPr>
          </a:p>
        </p:txBody>
      </p:sp>
    </p:spTree>
    <p:extLst>
      <p:ext uri="{BB962C8B-B14F-4D97-AF65-F5344CB8AC3E}">
        <p14:creationId xmlns:p14="http://schemas.microsoft.com/office/powerpoint/2010/main" val="3597480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par>
                                <p:cTn id="29" presetID="10" presetClass="entr" presetSubtype="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par>
                                <p:cTn id="32" presetID="10" presetClass="entr" presetSubtype="0" fill="hold"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500"/>
                                        <p:tgtEl>
                                          <p:spTgt spid="37"/>
                                        </p:tgtEl>
                                      </p:cBhvr>
                                    </p:animEffect>
                                  </p:childTnLst>
                                </p:cTn>
                              </p:par>
                              <p:par>
                                <p:cTn id="35" presetID="10"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10" presetClass="entr" presetSubtype="0" fill="hold"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p:bldP spid="38" grpId="0"/>
      <p:bldP spid="41" grpId="0"/>
      <p:bldP spid="4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err="1" smtClean="0"/>
              <a:t>Noncoherent</a:t>
            </a:r>
            <a:r>
              <a:rPr lang="en-US" sz="3600" dirty="0" smtClean="0"/>
              <a:t> compressive tracking</a:t>
            </a:r>
            <a:br>
              <a:rPr lang="en-US" sz="3600" dirty="0" smtClean="0"/>
            </a:br>
            <a:r>
              <a:rPr lang="en-US" sz="3600" dirty="0" smtClean="0"/>
              <a:t>(single path)</a:t>
            </a:r>
            <a:endParaRPr lang="en-US" sz="3600" dirty="0"/>
          </a:p>
        </p:txBody>
      </p:sp>
      <p:sp>
        <p:nvSpPr>
          <p:cNvPr id="3" name="Content Placeholder 2"/>
          <p:cNvSpPr>
            <a:spLocks noGrp="1"/>
          </p:cNvSpPr>
          <p:nvPr>
            <p:ph idx="1"/>
          </p:nvPr>
        </p:nvSpPr>
        <p:spPr/>
        <p:txBody>
          <a:bodyPr/>
          <a:lstStyle/>
          <a:p>
            <a:r>
              <a:rPr lang="en-US" dirty="0" err="1" smtClean="0"/>
              <a:t>Noncoherent</a:t>
            </a:r>
            <a:r>
              <a:rPr lang="en-US" dirty="0" smtClean="0"/>
              <a:t> template matching gives ML estimate under high SNR approximation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40</a:t>
            </a:fld>
            <a:endParaRPr lang="en-US"/>
          </a:p>
        </p:txBody>
      </p:sp>
      <p:pic>
        <p:nvPicPr>
          <p:cNvPr id="6" name="Picture 9"/>
          <p:cNvPicPr>
            <a:picLocks noChangeAspect="1" noChangeArrowheads="1"/>
          </p:cNvPicPr>
          <p:nvPr/>
        </p:nvPicPr>
        <p:blipFill>
          <a:blip r:embed="rId2" cstate="email">
            <a:clrChange>
              <a:clrFrom>
                <a:srgbClr val="FFFFFF"/>
              </a:clrFrom>
              <a:clrTo>
                <a:srgbClr val="FFFFFF">
                  <a:alpha val="0"/>
                </a:srgbClr>
              </a:clrTo>
            </a:clrChange>
            <a:duotone>
              <a:prstClr val="black"/>
              <a:schemeClr val="accent6">
                <a:tint val="45000"/>
                <a:satMod val="400000"/>
              </a:schemeClr>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a:fillRect/>
          </a:stretch>
        </p:blipFill>
        <p:spPr bwMode="auto">
          <a:xfrm>
            <a:off x="2667000" y="3077942"/>
            <a:ext cx="2676446" cy="57965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9219"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402472" y="3779501"/>
            <a:ext cx="3414150" cy="91402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253259542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err="1" smtClean="0"/>
              <a:t>Noncoherent</a:t>
            </a:r>
            <a:r>
              <a:rPr lang="en-US" sz="3600" dirty="0" smtClean="0"/>
              <a:t> compressive tracking</a:t>
            </a:r>
            <a:br>
              <a:rPr lang="en-US" sz="3600" dirty="0" smtClean="0"/>
            </a:br>
            <a:r>
              <a:rPr lang="en-US" sz="3600" dirty="0" smtClean="0"/>
              <a:t>(single path)</a:t>
            </a:r>
            <a:endParaRPr lang="en-US" sz="3600"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41</a:t>
            </a:fld>
            <a:endParaRPr lang="en-US"/>
          </a:p>
        </p:txBody>
      </p:sp>
      <p:sp>
        <p:nvSpPr>
          <p:cNvPr id="7" name="TextBox 6"/>
          <p:cNvSpPr txBox="1"/>
          <p:nvPr/>
        </p:nvSpPr>
        <p:spPr>
          <a:xfrm>
            <a:off x="6019800" y="5410200"/>
            <a:ext cx="2031889" cy="369332"/>
          </a:xfrm>
          <a:prstGeom prst="rect">
            <a:avLst/>
          </a:prstGeom>
          <a:noFill/>
        </p:spPr>
        <p:txBody>
          <a:bodyPr wrap="none" rtlCol="0">
            <a:spAutoFit/>
          </a:bodyPr>
          <a:lstStyle/>
          <a:p>
            <a:r>
              <a:rPr lang="en-US" b="1" dirty="0" smtClean="0"/>
              <a:t>True spatial freq.</a:t>
            </a:r>
            <a:endParaRPr lang="en-US" b="1" dirty="0"/>
          </a:p>
        </p:txBody>
      </p:sp>
      <p:sp>
        <p:nvSpPr>
          <p:cNvPr id="8" name="TextBox 7"/>
          <p:cNvSpPr txBox="1"/>
          <p:nvPr/>
        </p:nvSpPr>
        <p:spPr>
          <a:xfrm>
            <a:off x="1295400" y="5410200"/>
            <a:ext cx="2031889" cy="369332"/>
          </a:xfrm>
          <a:prstGeom prst="rect">
            <a:avLst/>
          </a:prstGeom>
          <a:noFill/>
        </p:spPr>
        <p:txBody>
          <a:bodyPr wrap="none" rtlCol="0">
            <a:spAutoFit/>
          </a:bodyPr>
          <a:lstStyle/>
          <a:p>
            <a:r>
              <a:rPr lang="en-US" b="1" dirty="0" smtClean="0"/>
              <a:t>True spatial freq.</a:t>
            </a:r>
            <a:endParaRPr lang="en-US" b="1" dirty="0"/>
          </a:p>
        </p:txBody>
      </p:sp>
      <p:sp>
        <p:nvSpPr>
          <p:cNvPr id="9" name="Rectangle 8"/>
          <p:cNvSpPr/>
          <p:nvPr/>
        </p:nvSpPr>
        <p:spPr>
          <a:xfrm>
            <a:off x="6781800" y="2209800"/>
            <a:ext cx="1600200" cy="2286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32 beacons</a:t>
            </a:r>
            <a:endParaRPr lang="en-US" dirty="0">
              <a:solidFill>
                <a:schemeClr val="tx1"/>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209800"/>
            <a:ext cx="9144000" cy="3264864"/>
          </a:xfrm>
          <a:prstGeom prst="rect">
            <a:avLst/>
          </a:prstGeom>
        </p:spPr>
      </p:pic>
      <p:sp>
        <p:nvSpPr>
          <p:cNvPr id="11" name="Rectangle 10"/>
          <p:cNvSpPr/>
          <p:nvPr/>
        </p:nvSpPr>
        <p:spPr>
          <a:xfrm>
            <a:off x="4724400" y="3657600"/>
            <a:ext cx="228600" cy="3810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7086600" y="2209800"/>
            <a:ext cx="1600200" cy="2286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152400" y="3733800"/>
            <a:ext cx="228600" cy="3810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rot="16200000">
            <a:off x="3632803" y="3694066"/>
            <a:ext cx="2271062" cy="369332"/>
          </a:xfrm>
          <a:prstGeom prst="rect">
            <a:avLst/>
          </a:prstGeom>
          <a:noFill/>
        </p:spPr>
        <p:txBody>
          <a:bodyPr wrap="none" rtlCol="0">
            <a:spAutoFit/>
          </a:bodyPr>
          <a:lstStyle/>
          <a:p>
            <a:r>
              <a:rPr lang="en-US" b="1" dirty="0" smtClean="0"/>
              <a:t>Template matching</a:t>
            </a:r>
            <a:endParaRPr lang="en-US" b="1" dirty="0"/>
          </a:p>
        </p:txBody>
      </p:sp>
      <p:sp>
        <p:nvSpPr>
          <p:cNvPr id="15" name="Rectangle 14"/>
          <p:cNvSpPr/>
          <p:nvPr/>
        </p:nvSpPr>
        <p:spPr>
          <a:xfrm>
            <a:off x="2286000" y="2209800"/>
            <a:ext cx="1454727" cy="2286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32 beacons</a:t>
            </a:r>
            <a:endParaRPr lang="en-US" dirty="0">
              <a:solidFill>
                <a:schemeClr val="tx1"/>
              </a:solidFill>
            </a:endParaRPr>
          </a:p>
        </p:txBody>
      </p:sp>
      <p:sp>
        <p:nvSpPr>
          <p:cNvPr id="16" name="TextBox 15"/>
          <p:cNvSpPr txBox="1"/>
          <p:nvPr/>
        </p:nvSpPr>
        <p:spPr>
          <a:xfrm rot="16200000">
            <a:off x="-939197" y="3694065"/>
            <a:ext cx="2271062" cy="369332"/>
          </a:xfrm>
          <a:prstGeom prst="rect">
            <a:avLst/>
          </a:prstGeom>
          <a:noFill/>
        </p:spPr>
        <p:txBody>
          <a:bodyPr wrap="none" rtlCol="0">
            <a:spAutoFit/>
          </a:bodyPr>
          <a:lstStyle/>
          <a:p>
            <a:r>
              <a:rPr lang="en-US" b="1" dirty="0" smtClean="0"/>
              <a:t>Template matching</a:t>
            </a:r>
            <a:endParaRPr lang="en-US" b="1" dirty="0"/>
          </a:p>
        </p:txBody>
      </p:sp>
      <p:sp>
        <p:nvSpPr>
          <p:cNvPr id="17" name="Rectangle 16"/>
          <p:cNvSpPr/>
          <p:nvPr/>
        </p:nvSpPr>
        <p:spPr>
          <a:xfrm>
            <a:off x="7010400" y="2209800"/>
            <a:ext cx="1454727" cy="2286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32 beacons</a:t>
            </a:r>
            <a:endParaRPr lang="en-US" dirty="0">
              <a:solidFill>
                <a:schemeClr val="tx1"/>
              </a:solidFill>
            </a:endParaRPr>
          </a:p>
        </p:txBody>
      </p:sp>
    </p:spTree>
    <p:extLst>
      <p:ext uri="{BB962C8B-B14F-4D97-AF65-F5344CB8AC3E}">
        <p14:creationId xmlns:p14="http://schemas.microsoft.com/office/powerpoint/2010/main" val="170032065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98824" y="2130425"/>
            <a:ext cx="8159376" cy="1470025"/>
          </a:xfrm>
        </p:spPr>
        <p:txBody>
          <a:bodyPr/>
          <a:lstStyle/>
          <a:p>
            <a:r>
              <a:rPr lang="en-US" dirty="0" smtClean="0"/>
              <a:t>What about multiple strong paths?</a:t>
            </a:r>
            <a:endParaRPr lang="en-US" dirty="0"/>
          </a:p>
        </p:txBody>
      </p:sp>
      <p:sp>
        <p:nvSpPr>
          <p:cNvPr id="5" name="Subtitle 4"/>
          <p:cNvSpPr>
            <a:spLocks noGrp="1"/>
          </p:cNvSpPr>
          <p:nvPr>
            <p:ph type="subTitle" idx="1"/>
          </p:nvPr>
        </p:nvSpPr>
        <p:spPr>
          <a:xfrm>
            <a:off x="851647" y="3886200"/>
            <a:ext cx="7918824" cy="1567329"/>
          </a:xfrm>
        </p:spPr>
        <p:txBody>
          <a:bodyPr/>
          <a:lstStyle/>
          <a:p>
            <a:r>
              <a:rPr lang="en-US" dirty="0" smtClean="0"/>
              <a:t>How do we sort out interference across paths?</a:t>
            </a:r>
            <a:endParaRPr lang="en-US" dirty="0"/>
          </a:p>
        </p:txBody>
      </p:sp>
      <p:pic>
        <p:nvPicPr>
          <p:cNvPr id="6"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236105" y="4821653"/>
            <a:ext cx="6231495" cy="105919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0474848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506723" cy="1143000"/>
          </a:xfrm>
        </p:spPr>
        <p:txBody>
          <a:bodyPr>
            <a:noAutofit/>
          </a:bodyPr>
          <a:lstStyle/>
          <a:p>
            <a:r>
              <a:rPr lang="en-US" sz="3600" dirty="0" smtClean="0"/>
              <a:t>Recent result: </a:t>
            </a:r>
            <a:r>
              <a:rPr lang="en-US" sz="3600" dirty="0" err="1" smtClean="0"/>
              <a:t>Noncoherent</a:t>
            </a:r>
            <a:r>
              <a:rPr lang="en-US" sz="3600" dirty="0" smtClean="0"/>
              <a:t> can be made almost as efficient as coherent</a:t>
            </a:r>
            <a:endParaRPr lang="en-US" sz="3600" dirty="0"/>
          </a:p>
        </p:txBody>
      </p:sp>
      <p:pic>
        <p:nvPicPr>
          <p:cNvPr id="4" name="Picture 4"/>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a:ext>
            </a:extLst>
          </a:blip>
          <a:srcRect/>
          <a:stretch>
            <a:fillRect/>
          </a:stretch>
        </p:blipFill>
        <p:spPr bwMode="auto">
          <a:xfrm>
            <a:off x="907472" y="1417638"/>
            <a:ext cx="7056451" cy="357006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TextBox 4"/>
          <p:cNvSpPr txBox="1"/>
          <p:nvPr/>
        </p:nvSpPr>
        <p:spPr>
          <a:xfrm>
            <a:off x="1885894" y="5505631"/>
            <a:ext cx="4902153" cy="830997"/>
          </a:xfrm>
          <a:prstGeom prst="rect">
            <a:avLst/>
          </a:prstGeom>
          <a:noFill/>
        </p:spPr>
        <p:txBody>
          <a:bodyPr wrap="none" rtlCol="0">
            <a:spAutoFit/>
          </a:bodyPr>
          <a:lstStyle/>
          <a:p>
            <a:r>
              <a:rPr lang="en-US" sz="2400" dirty="0" smtClean="0"/>
              <a:t>Details omitted until publication</a:t>
            </a:r>
          </a:p>
          <a:p>
            <a:r>
              <a:rPr lang="en-US" sz="2400" dirty="0" smtClean="0"/>
              <a:t>Experimental results not yet obtained</a:t>
            </a:r>
          </a:p>
        </p:txBody>
      </p:sp>
    </p:spTree>
    <p:extLst>
      <p:ext uri="{BB962C8B-B14F-4D97-AF65-F5344CB8AC3E}">
        <p14:creationId xmlns:p14="http://schemas.microsoft.com/office/powerpoint/2010/main" val="19805980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scale of tracking mobile user</a:t>
            </a:r>
          </a:p>
        </p:txBody>
      </p:sp>
      <p:grpSp>
        <p:nvGrpSpPr>
          <p:cNvPr id="12" name="Group 11"/>
          <p:cNvGrpSpPr/>
          <p:nvPr/>
        </p:nvGrpSpPr>
        <p:grpSpPr>
          <a:xfrm>
            <a:off x="533400" y="2534167"/>
            <a:ext cx="8106430" cy="2985954"/>
            <a:chOff x="533400" y="3100213"/>
            <a:chExt cx="8106430" cy="2985954"/>
          </a:xfrm>
        </p:grpSpPr>
        <p:pic>
          <p:nvPicPr>
            <p:cNvPr id="3" name="Picture 10"/>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27085" y="3857317"/>
              <a:ext cx="640305" cy="22288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Isosceles Triangle 3"/>
            <p:cNvSpPr/>
            <p:nvPr/>
          </p:nvSpPr>
          <p:spPr>
            <a:xfrm rot="15977559">
              <a:off x="3775387" y="661665"/>
              <a:ext cx="1623813" cy="6572920"/>
            </a:xfrm>
            <a:prstGeom prst="triangle">
              <a:avLst/>
            </a:prstGeom>
            <a:gradFill flip="none" rotWithShape="1">
              <a:gsLst>
                <a:gs pos="417">
                  <a:schemeClr val="tx2"/>
                </a:gs>
                <a:gs pos="24000">
                  <a:schemeClr val="tx2">
                    <a:lumMod val="60000"/>
                    <a:lumOff val="40000"/>
                  </a:schemeClr>
                </a:gs>
                <a:gs pos="48000">
                  <a:schemeClr val="tx2">
                    <a:lumMod val="40000"/>
                    <a:lumOff val="60000"/>
                    <a:alpha val="50000"/>
                  </a:schemeClr>
                </a:gs>
                <a:gs pos="100000">
                  <a:schemeClr val="bg1">
                    <a:alpha val="37000"/>
                  </a:schemeClr>
                </a:gs>
                <a:gs pos="64000">
                  <a:schemeClr val="tx2">
                    <a:lumMod val="20000"/>
                    <a:lumOff val="80000"/>
                    <a:alpha val="67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8" descr="C:\Users\Maryam\AppData\Local\Microsoft\Windows\INetCache\IE\TZ0CN664\bee-705412_640[1].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rot="19953944">
              <a:off x="5504380" y="3536993"/>
              <a:ext cx="1326668" cy="804293"/>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 name="Straight Arrow Connector 5"/>
            <p:cNvCxnSpPr/>
            <p:nvPr/>
          </p:nvCxnSpPr>
          <p:spPr>
            <a:xfrm flipH="1" flipV="1">
              <a:off x="6137285" y="3504398"/>
              <a:ext cx="63640" cy="45800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788896" y="3100213"/>
              <a:ext cx="180381" cy="1395587"/>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Arc 8"/>
            <p:cNvSpPr/>
            <p:nvPr/>
          </p:nvSpPr>
          <p:spPr>
            <a:xfrm>
              <a:off x="533400" y="3200400"/>
              <a:ext cx="1825924" cy="1857348"/>
            </a:xfrm>
            <a:prstGeom prst="arc">
              <a:avLst>
                <a:gd name="adj1" fmla="val 20914087"/>
                <a:gd name="adj2" fmla="val 268437"/>
              </a:avLst>
            </a:prstGeom>
            <a:ln w="76200" cmpd="dbl">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8000"/>
                </a:solidFill>
              </a:endParaRPr>
            </a:p>
          </p:txBody>
        </p:sp>
        <p:pic>
          <p:nvPicPr>
            <p:cNvPr id="10" name="Picture 4" descr="https://latex.codecogs.com/png.latex?%5Cdpi%7B300%7D%20%5Clarge%20W%5Capprox%20%5CDelta%5Ctheta_%5Ctext%7B3dB%7D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090388" y="3551984"/>
              <a:ext cx="1549442" cy="254168"/>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4" descr="https://latex.codecogs.com/png.latex?%5Cdpi%7B300%7D%20%5Clarge%20W%5Capprox%20%5CDelta%5Ctheta_%5Ctext%7B3dB%7D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2533797" y="3951409"/>
              <a:ext cx="697908" cy="231062"/>
            </a:xfrm>
            <a:prstGeom prst="rect">
              <a:avLst/>
            </a:prstGeom>
            <a:noFill/>
            <a:extLst>
              <a:ext uri="{909E8E84-426E-40dd-AFC4-6F175D3DCCD1}">
                <a14:hiddenFill xmlns:a14="http://schemas.microsoft.com/office/drawing/2010/main" xmlns="">
                  <a:solidFill>
                    <a:srgbClr val="FFFFFF"/>
                  </a:solidFill>
                </a14:hiddenFill>
              </a:ext>
            </a:extLst>
          </p:spPr>
        </p:pic>
        <p:pic>
          <p:nvPicPr>
            <p:cNvPr id="4098" name="Picture 2" descr="https://latex.codecogs.com/png.latex?%5Cdpi%7B300%7D%20%5Clarge%20v"/>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928855" y="3696966"/>
              <a:ext cx="159685" cy="159685"/>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3" name="Picture 13" descr="https://latex.codecogs.com/png.latex?%5Cdpi%7B300%7D%20%5Clarge%20%5Ctau%3D%5Cfrac%7B%5CDelta%5Ctheta_%5Ctext%7B3dB%7Dr%7D%7B2v%7D%5Capprox%20%5Cfrac%7B0.888r%7D%7BNv%7D"/>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4587293" y="5716524"/>
            <a:ext cx="1852448" cy="73928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490347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scale of tracking mobile user</a:t>
            </a:r>
          </a:p>
        </p:txBody>
      </p:sp>
      <p:pic>
        <p:nvPicPr>
          <p:cNvPr id="2056" name="Picture 8" descr="https://latex.codecogs.com/png.latex?%5Cdpi%7B300%7D%20%5Clarge%20%5CRightarrow%20%5C%3B%20%5Calpha%3D0.888%2C%5Cquad%20%5Ctheta_%5Ctext%7B3dB%7D%5Capprox%5Cfrac%7B0.888%7D%7BN%7D%5C%5C"/>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5392325" y="5752441"/>
            <a:ext cx="1345966" cy="492823"/>
          </a:xfrm>
          <a:prstGeom prst="rect">
            <a:avLst/>
          </a:prstGeom>
          <a:noFill/>
          <a:extLst>
            <a:ext uri="{909E8E84-426E-40dd-AFC4-6F175D3DCCD1}">
              <a14:hiddenFill xmlns:a14="http://schemas.microsoft.com/office/drawing/2010/main" xmlns="">
                <a:solidFill>
                  <a:srgbClr val="FFFFFF"/>
                </a:solidFill>
              </a14:hiddenFill>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28351" y="2155165"/>
            <a:ext cx="10461954" cy="40344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Freeform 5"/>
          <p:cNvSpPr/>
          <p:nvPr/>
        </p:nvSpPr>
        <p:spPr>
          <a:xfrm>
            <a:off x="5036457" y="5457367"/>
            <a:ext cx="362857" cy="449943"/>
          </a:xfrm>
          <a:custGeom>
            <a:avLst/>
            <a:gdLst>
              <a:gd name="connsiteX0" fmla="*/ 0 w 362857"/>
              <a:gd name="connsiteY0" fmla="*/ 0 h 449943"/>
              <a:gd name="connsiteX1" fmla="*/ 159657 w 362857"/>
              <a:gd name="connsiteY1" fmla="*/ 304800 h 449943"/>
              <a:gd name="connsiteX2" fmla="*/ 362857 w 362857"/>
              <a:gd name="connsiteY2" fmla="*/ 449943 h 449943"/>
            </a:gdLst>
            <a:ahLst/>
            <a:cxnLst>
              <a:cxn ang="0">
                <a:pos x="connsiteX0" y="connsiteY0"/>
              </a:cxn>
              <a:cxn ang="0">
                <a:pos x="connsiteX1" y="connsiteY1"/>
              </a:cxn>
              <a:cxn ang="0">
                <a:pos x="connsiteX2" y="connsiteY2"/>
              </a:cxn>
            </a:cxnLst>
            <a:rect l="l" t="t" r="r" b="b"/>
            <a:pathLst>
              <a:path w="362857" h="449943">
                <a:moveTo>
                  <a:pt x="0" y="0"/>
                </a:moveTo>
                <a:cubicBezTo>
                  <a:pt x="49590" y="114905"/>
                  <a:pt x="99181" y="229810"/>
                  <a:pt x="159657" y="304800"/>
                </a:cubicBezTo>
                <a:cubicBezTo>
                  <a:pt x="220133" y="379790"/>
                  <a:pt x="291495" y="414866"/>
                  <a:pt x="362857" y="449943"/>
                </a:cubicBezTo>
              </a:path>
            </a:pathLst>
          </a:custGeom>
          <a:noFill/>
          <a:ln>
            <a:solidFill>
              <a:schemeClr val="tx1"/>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457200" y="1417638"/>
            <a:ext cx="8091714" cy="461665"/>
          </a:xfrm>
          <a:prstGeom prst="rect">
            <a:avLst/>
          </a:prstGeom>
          <a:noFill/>
        </p:spPr>
        <p:txBody>
          <a:bodyPr wrap="square" rtlCol="0">
            <a:spAutoFit/>
          </a:bodyPr>
          <a:lstStyle/>
          <a:p>
            <a:r>
              <a:rPr lang="en-US" sz="2400" dirty="0" smtClean="0"/>
              <a:t>3-dB </a:t>
            </a:r>
            <a:r>
              <a:rPr lang="en-US" sz="2400" dirty="0" err="1" smtClean="0"/>
              <a:t>beamwidth</a:t>
            </a:r>
            <a:r>
              <a:rPr lang="en-US" sz="2400" dirty="0" smtClean="0"/>
              <a:t> of N element array:</a:t>
            </a:r>
            <a:endParaRPr lang="en-US" sz="2400" dirty="0"/>
          </a:p>
        </p:txBody>
      </p:sp>
    </p:spTree>
    <p:extLst>
      <p:ext uri="{BB962C8B-B14F-4D97-AF65-F5344CB8AC3E}">
        <p14:creationId xmlns:p14="http://schemas.microsoft.com/office/powerpoint/2010/main" val="31901189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scale of tracking mobile user</a:t>
            </a:r>
            <a:endParaRPr lang="en-US" dirty="0"/>
          </a:p>
        </p:txBody>
      </p:sp>
      <p:sp>
        <p:nvSpPr>
          <p:cNvPr id="4" name="TextBox 3"/>
          <p:cNvSpPr txBox="1"/>
          <p:nvPr/>
        </p:nvSpPr>
        <p:spPr>
          <a:xfrm>
            <a:off x="457200" y="1417638"/>
            <a:ext cx="8091714" cy="461665"/>
          </a:xfrm>
          <a:prstGeom prst="rect">
            <a:avLst/>
          </a:prstGeom>
          <a:noFill/>
        </p:spPr>
        <p:txBody>
          <a:bodyPr wrap="square" rtlCol="0">
            <a:spAutoFit/>
          </a:bodyPr>
          <a:lstStyle/>
          <a:p>
            <a:r>
              <a:rPr lang="en-US" sz="2400" dirty="0" smtClean="0"/>
              <a:t>3-dB </a:t>
            </a:r>
            <a:r>
              <a:rPr lang="en-US" sz="2400" dirty="0" err="1" smtClean="0"/>
              <a:t>beamwidth</a:t>
            </a:r>
            <a:r>
              <a:rPr lang="en-US" sz="2400" dirty="0" smtClean="0"/>
              <a:t> of N element array:</a:t>
            </a:r>
            <a:endParaRPr lang="en-US" sz="2400" dirty="0"/>
          </a:p>
        </p:txBody>
      </p:sp>
      <p:pic>
        <p:nvPicPr>
          <p:cNvPr id="2052" name="Picture 4" descr="https://latex.codecogs.com/png.latex?%5Cdpi%7B300%7D%20%5Clarge%20%5Ctext%7Barray%20response%7D%3D%5Cleft%20.%20%5Cfrac%7B%5Csin%28N%5Cpi/2%20%5Csin%5Ctheta%29%7D%7BN%5Csin%28%5Cpi%20/2%5Csin%5Ctheta%29%7D%5Cright%20%7C_%7B%5Ctheta_%7B3%5Ctext%7BdB%7D%7D%7D%3D%5Cfrac%7B1%7D%7B%5Csqrt%7B2%7D%7D%5C%5C%20%5Ctheta_%7B3%5Ctext%7BdB%7D%7D%5Capprox%20%5Csin%5Ctheta_%7B3%5Ctext%7BdB%7D%7D%3D%5Calpha/N%20%5CRightarrow%5Cfrac%7B%5Csin%28%5Calpha%20%5Cpi/2%29%7D%7BN%5Csin%28%5Calpha%5Cpi/2N%29%7D%3D%5Cfrac%7B1%7D%7B%5Csqrt2%7D%5C%5C%20%5Calpha%3D0.888%5C%5C%20%5Capprox%20%5Calpha%20%5Cpi/2%5C%5C"/>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352560" y="3240139"/>
            <a:ext cx="5840958" cy="69204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4" descr="https://latex.codecogs.com/png.latex?%5Cdpi%7B300%7D%20%5Clarge%20%5Ctext%7Barray%20response%7D%3D%5Cleft%20.%20%5Cfrac%7B%5Csin%28N%5Cpi/2%20%5Csin%5Ctheta%29%7D%7BN%5Csin%28%5Cpi%20/2%5Csin%5Ctheta%29%7D%5Cright%20%7C_%7B%5Ctheta_%7B3%5Ctext%7BdB%7D%7D%7D%3D%5Cfrac%7B1%7D%7B%5Csqrt%7B2%7D%7D%5C%5C%20%5Ctheta_%7B3%5Ctext%7BdB%7D%7D%5Capprox%20%5Csin%5Ctheta_%7B3%5Ctext%7BdB%7D%7D%3D%5Calpha/N%20%5CRightarrow%5Cfrac%7B%5Csin%28%5Calpha%20%5Cpi/2%29%7D%7BN%5Csin%28%5Calpha%5Cpi/2N%29%7D%3D%5Cfrac%7B1%7D%7B%5Csqrt2%7D%5C%5C%20%5Calpha%3D0.888%5C%5C%20%5Capprox%20%5Calpha%20%5Cpi/2%5C%5C"/>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639525" y="2111532"/>
            <a:ext cx="5840958" cy="770843"/>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4" descr="https://latex.codecogs.com/png.latex?%5Cdpi%7B300%7D%20%5Clarge%20%5Ctext%7Barray%20response%7D%3D%5Cleft%20.%20%5Cfrac%7B%5Csin%28N%5Cpi/2%20%5Csin%5Ctheta%29%7D%7BN%5Csin%28%5Cpi%20/2%5Csin%5Ctheta%29%7D%5Cright%20%7C_%7B%5Ctheta_%7B3%5Ctext%7BdB%7D%7D%7D%3D%5Cfrac%7B1%7D%7B%5Csqrt%7B2%7D%7D%5C%5C%20%5Ctheta_%7B3%5Ctext%7BdB%7D%7D%5Capprox%20%5Csin%5Ctheta_%7B3%5Ctext%7BdB%7D%7D%3D%5Calpha/N%20%5CRightarrow%5Cfrac%7B%5Csin%28%5Calpha%20%5Cpi/2%29%7D%7BN%5Csin%28%5Calpha%5Cpi/2N%29%7D%3D%5Cfrac%7B1%7D%7B%5Csqrt2%7D%5C%5C%20%5Calpha%3D0.888%5C%5C%20%5Capprox%20%5Calpha%20%5Cpi/2%5C%5C"/>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5010775" y="4160157"/>
            <a:ext cx="1319141" cy="337309"/>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ight Brace 4"/>
          <p:cNvSpPr/>
          <p:nvPr/>
        </p:nvSpPr>
        <p:spPr>
          <a:xfrm rot="5400000">
            <a:off x="5350437" y="3141325"/>
            <a:ext cx="239643" cy="1805438"/>
          </a:xfrm>
          <a:prstGeom prst="rightBrace">
            <a:avLst>
              <a:gd name="adj1" fmla="val 52777"/>
              <a:gd name="adj2" fmla="val 50000"/>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2056" name="Picture 8" descr="https://latex.codecogs.com/png.latex?%5Cdpi%7B300%7D%20%5Clarge%20%5CRightarrow%20%5C%3B%20%5Calpha%3D0.888%2C%5Cquad%20%5Ctheta_%5Ctext%7B3dB%7D%5Capprox%5Cfrac%7B0.888%7D%7BN%7D%5C%5C"/>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71034" y="4761485"/>
            <a:ext cx="4412050" cy="721541"/>
          </a:xfrm>
          <a:prstGeom prst="rect">
            <a:avLst/>
          </a:prstGeom>
          <a:noFill/>
          <a:extLst>
            <a:ext uri="{909E8E84-426E-40dd-AFC4-6F175D3DCCD1}">
              <a14:hiddenFill xmlns:a14="http://schemas.microsoft.com/office/drawing/2010/main" xmlns="">
                <a:solidFill>
                  <a:srgbClr val="FFFFFF"/>
                </a:solidFill>
              </a14:hiddenFill>
            </a:ext>
          </a:extLst>
        </p:spPr>
      </p:pic>
      <p:pic>
        <p:nvPicPr>
          <p:cNvPr id="2058" name="Picture 10" descr="https://latex.codecogs.com/png.latex?%5Cdpi%7B300%7D%20%5Clarge%20%28%5CDelta%5Ctheta_%5Ctext%7B3dB%7D%5Capprox%20%5Cfrac%7B1.776%7D%20%7BN%7D%29"/>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393423" y="4794281"/>
            <a:ext cx="2199036" cy="655948"/>
          </a:xfrm>
          <a:prstGeom prst="rect">
            <a:avLst/>
          </a:prstGeom>
          <a:noFill/>
          <a:extLst>
            <a:ext uri="{909E8E84-426E-40dd-AFC4-6F175D3DCCD1}">
              <a14:hiddenFill xmlns:a14="http://schemas.microsoft.com/office/drawing/2010/main" xmlns="">
                <a:solidFill>
                  <a:srgbClr val="FFFFFF"/>
                </a:solidFill>
              </a14:hiddenFill>
            </a:ext>
          </a:extLst>
        </p:spPr>
      </p:pic>
      <p:pic>
        <p:nvPicPr>
          <p:cNvPr id="2061" name="Picture 13" descr="https://latex.codecogs.com/png.latex?%5Cdpi%7B300%7D%20%5Clarge%20%5Ctau%3D%5Cfrac%7B%5CDelta%5Ctheta_%5Ctext%7B3dB%7Dr%7D%7B2v%7D%5Capprox%20%5Cfrac%7B0.888r%7D%7BNv%7D"/>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053381" y="5933186"/>
            <a:ext cx="3229195" cy="739285"/>
          </a:xfrm>
          <a:prstGeom prst="rect">
            <a:avLst/>
          </a:prstGeom>
          <a:noFill/>
          <a:extLst>
            <a:ext uri="{909E8E84-426E-40dd-AFC4-6F175D3DCCD1}">
              <a14:hiddenFill xmlns:a14="http://schemas.microsoft.com/office/drawing/2010/main" xmlns="">
                <a:solidFill>
                  <a:srgbClr val="FFFFFF"/>
                </a:solidFill>
              </a14:hiddenFill>
            </a:ext>
          </a:extLst>
        </p:spPr>
      </p:pic>
      <p:sp>
        <p:nvSpPr>
          <p:cNvPr id="6" name="Rectangle 5"/>
          <p:cNvSpPr/>
          <p:nvPr/>
        </p:nvSpPr>
        <p:spPr>
          <a:xfrm>
            <a:off x="2774049" y="5795489"/>
            <a:ext cx="3791725" cy="956624"/>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5381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Need to identify paths on the fly</a:t>
            </a:r>
            <a:endParaRPr lang="en-US" dirty="0"/>
          </a:p>
        </p:txBody>
      </p:sp>
      <p:sp>
        <p:nvSpPr>
          <p:cNvPr id="3" name="Content Placeholder 2"/>
          <p:cNvSpPr>
            <a:spLocks noGrp="1"/>
          </p:cNvSpPr>
          <p:nvPr>
            <p:ph idx="1"/>
          </p:nvPr>
        </p:nvSpPr>
        <p:spPr/>
        <p:txBody>
          <a:bodyPr/>
          <a:lstStyle/>
          <a:p>
            <a:r>
              <a:rPr lang="en-US" dirty="0" smtClean="0">
                <a:sym typeface="Wingdings"/>
              </a:rPr>
              <a:t>Blockage</a:t>
            </a:r>
          </a:p>
          <a:p>
            <a:endParaRPr lang="en-US" dirty="0">
              <a:sym typeface="Wingdings"/>
            </a:endParaRPr>
          </a:p>
          <a:p>
            <a:endParaRPr lang="en-US" dirty="0" smtClean="0">
              <a:sym typeface="Wingdings"/>
            </a:endParaRPr>
          </a:p>
          <a:p>
            <a:endParaRPr lang="en-US" dirty="0">
              <a:sym typeface="Wingdings"/>
            </a:endParaRPr>
          </a:p>
          <a:p>
            <a:pPr marL="0" indent="0">
              <a:buNone/>
            </a:pPr>
            <a:endParaRPr lang="en-US" dirty="0">
              <a:sym typeface="Wingdings"/>
            </a:endParaRPr>
          </a:p>
          <a:p>
            <a:endParaRPr lang="en-US" dirty="0" smtClean="0">
              <a:sym typeface="Wingdings"/>
            </a:endParaRPr>
          </a:p>
          <a:p>
            <a:r>
              <a:rPr lang="en-US" dirty="0" smtClean="0">
                <a:sym typeface="Wingdings"/>
              </a:rPr>
              <a:t>Motion tracking</a:t>
            </a:r>
            <a:endParaRPr lang="en-US" dirty="0">
              <a:sym typeface="Wingdings"/>
            </a:endParaRPr>
          </a:p>
          <a:p>
            <a:endParaRPr lang="en-US" dirty="0" smtClean="0"/>
          </a:p>
        </p:txBody>
      </p:sp>
      <p:sp>
        <p:nvSpPr>
          <p:cNvPr id="4" name="Slide Number Placeholder 3"/>
          <p:cNvSpPr>
            <a:spLocks noGrp="1"/>
          </p:cNvSpPr>
          <p:nvPr>
            <p:ph type="sldNum" sz="quarter" idx="12"/>
          </p:nvPr>
        </p:nvSpPr>
        <p:spPr/>
        <p:txBody>
          <a:bodyPr/>
          <a:lstStyle/>
          <a:p>
            <a:fld id="{027B3961-5221-4EF1-8A5C-E73CD8CACA20}" type="slidenum">
              <a:rPr lang="en-US" smtClean="0"/>
              <a:t>5</a:t>
            </a:fld>
            <a:endParaRPr lang="en-US"/>
          </a:p>
        </p:txBody>
      </p:sp>
      <p:grpSp>
        <p:nvGrpSpPr>
          <p:cNvPr id="22" name="Group 21"/>
          <p:cNvGrpSpPr/>
          <p:nvPr/>
        </p:nvGrpSpPr>
        <p:grpSpPr>
          <a:xfrm>
            <a:off x="3691239" y="2454314"/>
            <a:ext cx="709974" cy="1468145"/>
            <a:chOff x="7538388" y="1727634"/>
            <a:chExt cx="1028844" cy="1958756"/>
          </a:xfrm>
        </p:grpSpPr>
        <p:pic>
          <p:nvPicPr>
            <p:cNvPr id="23" name="Picture 2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538388" y="2143125"/>
              <a:ext cx="1028844" cy="1543265"/>
            </a:xfrm>
            <a:prstGeom prst="rect">
              <a:avLst/>
            </a:prstGeom>
          </p:spPr>
        </p:pic>
        <p:pic>
          <p:nvPicPr>
            <p:cNvPr id="24" name="Picture 2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81661" y="1727634"/>
              <a:ext cx="985571" cy="687800"/>
            </a:xfrm>
            <a:prstGeom prst="rect">
              <a:avLst/>
            </a:prstGeom>
          </p:spPr>
        </p:pic>
      </p:grpSp>
      <p:cxnSp>
        <p:nvCxnSpPr>
          <p:cNvPr id="25" name="Straight Arrow Connector 24"/>
          <p:cNvCxnSpPr/>
          <p:nvPr/>
        </p:nvCxnSpPr>
        <p:spPr>
          <a:xfrm>
            <a:off x="3528924" y="3882811"/>
            <a:ext cx="3938676" cy="32299"/>
          </a:xfrm>
          <a:prstGeom prst="straightConnector1">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pic>
        <p:nvPicPr>
          <p:cNvPr id="27" name="Picture 26"/>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flipH="1">
            <a:off x="5855933" y="1981200"/>
            <a:ext cx="886145" cy="785296"/>
          </a:xfrm>
          <a:prstGeom prst="rect">
            <a:avLst/>
          </a:prstGeom>
        </p:spPr>
      </p:pic>
      <p:pic>
        <p:nvPicPr>
          <p:cNvPr id="29" name="Picture 28"/>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rot="17997619">
            <a:off x="5227016" y="1627634"/>
            <a:ext cx="783312" cy="2996166"/>
          </a:xfrm>
          <a:prstGeom prst="rect">
            <a:avLst/>
          </a:prstGeom>
        </p:spPr>
      </p:pic>
      <p:pic>
        <p:nvPicPr>
          <p:cNvPr id="30" name="Picture 2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133619" y="3335989"/>
            <a:ext cx="286513" cy="579121"/>
          </a:xfrm>
          <a:prstGeom prst="rect">
            <a:avLst/>
          </a:prstGeom>
        </p:spPr>
      </p:pic>
      <p:pic>
        <p:nvPicPr>
          <p:cNvPr id="31" name="Picture 30"/>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5679810" y="3038569"/>
            <a:ext cx="453809" cy="439736"/>
          </a:xfrm>
          <a:prstGeom prst="rect">
            <a:avLst/>
          </a:prstGeom>
        </p:spPr>
      </p:pic>
      <p:pic>
        <p:nvPicPr>
          <p:cNvPr id="32" name="Picture 31"/>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rot="16780986">
            <a:off x="4853597" y="1559067"/>
            <a:ext cx="794563" cy="1985337"/>
          </a:xfrm>
          <a:prstGeom prst="rect">
            <a:avLst/>
          </a:prstGeom>
        </p:spPr>
      </p:pic>
      <p:pic>
        <p:nvPicPr>
          <p:cNvPr id="33" name="Picture 3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rot="1291029">
            <a:off x="5862622" y="2610923"/>
            <a:ext cx="1450968" cy="960508"/>
          </a:xfrm>
          <a:prstGeom prst="rect">
            <a:avLst/>
          </a:prstGeom>
        </p:spPr>
      </p:pic>
      <p:pic>
        <p:nvPicPr>
          <p:cNvPr id="34" name="Picture 33"/>
          <p:cNvPicPr>
            <a:picLocks noChangeAspect="1"/>
          </p:cNvPicPr>
          <p:nvPr/>
        </p:nvPicPr>
        <p:blipFill rotWithShape="1">
          <a:blip r:embed="rId10" cstate="email">
            <a:extLst>
              <a:ext uri="{28A0092B-C50C-407E-A947-70E740481C1C}">
                <a14:useLocalDpi xmlns:a14="http://schemas.microsoft.com/office/drawing/2010/main"/>
              </a:ext>
            </a:extLst>
          </a:blip>
          <a:srcRect b="-2806"/>
          <a:stretch/>
        </p:blipFill>
        <p:spPr>
          <a:xfrm>
            <a:off x="6772364" y="3306587"/>
            <a:ext cx="485774" cy="638175"/>
          </a:xfrm>
          <a:prstGeom prst="rect">
            <a:avLst/>
          </a:prstGeom>
        </p:spPr>
      </p:pic>
      <p:pic>
        <p:nvPicPr>
          <p:cNvPr id="35" name="Picture 34"/>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6568810" y="2816545"/>
            <a:ext cx="453633" cy="436299"/>
          </a:xfrm>
          <a:prstGeom prst="rect">
            <a:avLst/>
          </a:prstGeom>
        </p:spPr>
      </p:pic>
      <p:grpSp>
        <p:nvGrpSpPr>
          <p:cNvPr id="28" name="Group 27"/>
          <p:cNvGrpSpPr/>
          <p:nvPr/>
        </p:nvGrpSpPr>
        <p:grpSpPr>
          <a:xfrm>
            <a:off x="3761211" y="4922067"/>
            <a:ext cx="795235" cy="1475025"/>
            <a:chOff x="7538388" y="1727634"/>
            <a:chExt cx="1028844" cy="1958756"/>
          </a:xfrm>
        </p:grpSpPr>
        <p:pic>
          <p:nvPicPr>
            <p:cNvPr id="36" name="Picture 35"/>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7538388" y="2143125"/>
              <a:ext cx="1028844" cy="1543265"/>
            </a:xfrm>
            <a:prstGeom prst="rect">
              <a:avLst/>
            </a:prstGeom>
          </p:spPr>
        </p:pic>
        <p:pic>
          <p:nvPicPr>
            <p:cNvPr id="37" name="Picture 36"/>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7581661" y="1727634"/>
              <a:ext cx="985571" cy="687800"/>
            </a:xfrm>
            <a:prstGeom prst="rect">
              <a:avLst/>
            </a:prstGeom>
          </p:spPr>
        </p:pic>
      </p:grpSp>
      <p:cxnSp>
        <p:nvCxnSpPr>
          <p:cNvPr id="38" name="Straight Arrow Connector 37"/>
          <p:cNvCxnSpPr/>
          <p:nvPr/>
        </p:nvCxnSpPr>
        <p:spPr>
          <a:xfrm>
            <a:off x="3733800" y="6349403"/>
            <a:ext cx="3938676" cy="32299"/>
          </a:xfrm>
          <a:prstGeom prst="straightConnector1">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pic>
        <p:nvPicPr>
          <p:cNvPr id="39" name="Picture 38"/>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rot="17997619">
            <a:off x="5373462" y="4225703"/>
            <a:ext cx="805969" cy="3082829"/>
          </a:xfrm>
          <a:prstGeom prst="rect">
            <a:avLst/>
          </a:prstGeom>
        </p:spPr>
      </p:pic>
      <p:pic>
        <p:nvPicPr>
          <p:cNvPr id="40" name="Picture 39"/>
          <p:cNvPicPr>
            <a:picLocks noChangeAspect="1"/>
          </p:cNvPicPr>
          <p:nvPr/>
        </p:nvPicPr>
        <p:blipFill rotWithShape="1">
          <a:blip r:embed="rId10" cstate="email">
            <a:extLst>
              <a:ext uri="{28A0092B-C50C-407E-A947-70E740481C1C}">
                <a14:useLocalDpi xmlns:a14="http://schemas.microsoft.com/office/drawing/2010/main"/>
              </a:ext>
            </a:extLst>
          </a:blip>
          <a:srcRect b="-2806"/>
          <a:stretch/>
        </p:blipFill>
        <p:spPr>
          <a:xfrm>
            <a:off x="6924764" y="5762625"/>
            <a:ext cx="485774" cy="638175"/>
          </a:xfrm>
          <a:prstGeom prst="rect">
            <a:avLst/>
          </a:prstGeom>
        </p:spPr>
      </p:pic>
      <p:pic>
        <p:nvPicPr>
          <p:cNvPr id="41" name="Picture 40"/>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6335442" y="5815885"/>
            <a:ext cx="446358" cy="432515"/>
          </a:xfrm>
          <a:prstGeom prst="rect">
            <a:avLst/>
          </a:prstGeom>
        </p:spPr>
      </p:pic>
      <p:sp>
        <p:nvSpPr>
          <p:cNvPr id="46" name="TextBox 45"/>
          <p:cNvSpPr txBox="1"/>
          <p:nvPr/>
        </p:nvSpPr>
        <p:spPr>
          <a:xfrm>
            <a:off x="4648200" y="4876800"/>
            <a:ext cx="928348" cy="369332"/>
          </a:xfrm>
          <a:prstGeom prst="rect">
            <a:avLst/>
          </a:prstGeom>
          <a:noFill/>
        </p:spPr>
        <p:txBody>
          <a:bodyPr wrap="square" rtlCol="0">
            <a:spAutoFit/>
          </a:bodyPr>
          <a:lstStyle/>
          <a:p>
            <a:r>
              <a:rPr lang="en-US" dirty="0" smtClean="0">
                <a:latin typeface="Calisto MT" panose="02040603050505030304" pitchFamily="18" charset="0"/>
              </a:rPr>
              <a:t>Realign</a:t>
            </a:r>
            <a:endParaRPr lang="en-US" dirty="0">
              <a:latin typeface="Calisto MT" panose="02040603050505030304" pitchFamily="18" charset="0"/>
            </a:endParaRPr>
          </a:p>
        </p:txBody>
      </p:sp>
      <p:pic>
        <p:nvPicPr>
          <p:cNvPr id="52" name="Picture 51"/>
          <p:cNvPicPr>
            <a:picLocks noChangeAspect="1"/>
          </p:cNvPicPr>
          <p:nvPr/>
        </p:nvPicPr>
        <p:blipFill rotWithShape="1">
          <a:blip r:embed="rId10" cstate="email">
            <a:extLst>
              <a:ext uri="{28A0092B-C50C-407E-A947-70E740481C1C}">
                <a14:useLocalDpi xmlns:a14="http://schemas.microsoft.com/office/drawing/2010/main"/>
              </a:ext>
            </a:extLst>
          </a:blip>
          <a:srcRect b="-2806"/>
          <a:stretch/>
        </p:blipFill>
        <p:spPr>
          <a:xfrm>
            <a:off x="5838826" y="5762625"/>
            <a:ext cx="485774" cy="638175"/>
          </a:xfrm>
          <a:prstGeom prst="rect">
            <a:avLst/>
          </a:prstGeom>
        </p:spPr>
      </p:pic>
      <p:pic>
        <p:nvPicPr>
          <p:cNvPr id="54" name="Picture 53"/>
          <p:cNvPicPr>
            <a:picLocks noChangeAspect="1"/>
          </p:cNvPicPr>
          <p:nvPr/>
        </p:nvPicPr>
        <p:blipFill rotWithShape="1">
          <a:blip r:embed="rId16" cstate="email">
            <a:extLst>
              <a:ext uri="{28A0092B-C50C-407E-A947-70E740481C1C}">
                <a14:useLocalDpi xmlns:a14="http://schemas.microsoft.com/office/drawing/2010/main"/>
              </a:ext>
            </a:extLst>
          </a:blip>
          <a:srcRect/>
          <a:stretch/>
        </p:blipFill>
        <p:spPr>
          <a:xfrm rot="19187661">
            <a:off x="4967298" y="4752245"/>
            <a:ext cx="726289" cy="1748670"/>
          </a:xfrm>
          <a:prstGeom prst="rect">
            <a:avLst/>
          </a:prstGeom>
        </p:spPr>
      </p:pic>
      <p:pic>
        <p:nvPicPr>
          <p:cNvPr id="47" name="Picture 46"/>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4884835" y="5410200"/>
            <a:ext cx="449165" cy="432001"/>
          </a:xfrm>
          <a:prstGeom prst="rect">
            <a:avLst/>
          </a:prstGeom>
        </p:spPr>
      </p:pic>
    </p:spTree>
    <p:extLst>
      <p:ext uri="{BB962C8B-B14F-4D97-AF65-F5344CB8AC3E}">
        <p14:creationId xmlns:p14="http://schemas.microsoft.com/office/powerpoint/2010/main" val="2262416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par>
                                <p:cTn id="25" presetID="10"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10" presetClass="entr" presetSubtype="0" fill="hold"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par>
                                <p:cTn id="31" presetID="10"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500"/>
                                        <p:tgtEl>
                                          <p:spTgt spid="35"/>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39"/>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40"/>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38"/>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40"/>
                                        </p:tgtEl>
                                      </p:cBhvr>
                                    </p:animEffect>
                                    <p:set>
                                      <p:cBhvr>
                                        <p:cTn id="50" dur="1" fill="hold">
                                          <p:stCondLst>
                                            <p:cond delay="499"/>
                                          </p:stCondLst>
                                        </p:cTn>
                                        <p:tgtEl>
                                          <p:spTgt spid="40"/>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600" dirty="0" smtClean="0">
                <a:solidFill>
                  <a:srgbClr val="008000"/>
                </a:solidFill>
              </a:rPr>
              <a:t>Need hyper-efficient channel tracking</a:t>
            </a:r>
            <a:endParaRPr lang="en-US" sz="3600" dirty="0">
              <a:solidFill>
                <a:srgbClr val="008000"/>
              </a:solidFill>
            </a:endParaRPr>
          </a:p>
        </p:txBody>
      </p:sp>
      <p:sp>
        <p:nvSpPr>
          <p:cNvPr id="10" name="Content Placeholder 9"/>
          <p:cNvSpPr>
            <a:spLocks noGrp="1"/>
          </p:cNvSpPr>
          <p:nvPr>
            <p:ph idx="1"/>
          </p:nvPr>
        </p:nvSpPr>
        <p:spPr/>
        <p:txBody>
          <a:bodyPr/>
          <a:lstStyle/>
          <a:p>
            <a:pPr marL="0" indent="0">
              <a:buNone/>
            </a:pPr>
            <a:endParaRPr lang="en-US" dirty="0" smtClean="0"/>
          </a:p>
          <a:p>
            <a:r>
              <a:rPr lang="en-US" dirty="0" smtClean="0"/>
              <a:t>To maintain a robust link despite </a:t>
            </a:r>
            <a:r>
              <a:rPr lang="en-US" dirty="0" smtClean="0">
                <a:solidFill>
                  <a:srgbClr val="FF0000"/>
                </a:solidFill>
              </a:rPr>
              <a:t>mobility</a:t>
            </a:r>
          </a:p>
          <a:p>
            <a:r>
              <a:rPr lang="en-US" dirty="0" smtClean="0"/>
              <a:t>Overcome </a:t>
            </a:r>
            <a:r>
              <a:rPr lang="en-US" dirty="0" smtClean="0">
                <a:solidFill>
                  <a:srgbClr val="FF0000"/>
                </a:solidFill>
              </a:rPr>
              <a:t>blockage</a:t>
            </a:r>
          </a:p>
          <a:p>
            <a:r>
              <a:rPr lang="en-US" dirty="0" smtClean="0">
                <a:solidFill>
                  <a:srgbClr val="FF0000"/>
                </a:solidFill>
              </a:rPr>
              <a:t>Interference</a:t>
            </a:r>
            <a:r>
              <a:rPr lang="en-US" dirty="0" smtClean="0"/>
              <a:t> management to utilize </a:t>
            </a:r>
            <a:r>
              <a:rPr lang="en-US" dirty="0" smtClean="0">
                <a:solidFill>
                  <a:srgbClr val="FF0000"/>
                </a:solidFill>
              </a:rPr>
              <a:t>spatial reuse</a:t>
            </a:r>
          </a:p>
          <a:p>
            <a:r>
              <a:rPr lang="en-US" dirty="0" smtClean="0"/>
              <a:t>Handover</a:t>
            </a:r>
          </a:p>
          <a:p>
            <a:r>
              <a:rPr lang="en-US" dirty="0" smtClean="0"/>
              <a:t>…</a:t>
            </a:r>
          </a:p>
          <a:p>
            <a:endParaRPr lang="en-US" dirty="0" smtClean="0"/>
          </a:p>
          <a:p>
            <a:endParaRPr lang="en-US" dirty="0" smtClean="0"/>
          </a:p>
          <a:p>
            <a:pPr lvl="1"/>
            <a:endParaRPr lang="en-US" dirty="0"/>
          </a:p>
        </p:txBody>
      </p:sp>
      <p:sp>
        <p:nvSpPr>
          <p:cNvPr id="6" name="Slide Number Placeholder 5"/>
          <p:cNvSpPr>
            <a:spLocks noGrp="1"/>
          </p:cNvSpPr>
          <p:nvPr>
            <p:ph type="sldNum" sz="quarter" idx="12"/>
          </p:nvPr>
        </p:nvSpPr>
        <p:spPr/>
        <p:txBody>
          <a:bodyPr/>
          <a:lstStyle/>
          <a:p>
            <a:fld id="{027B3961-5221-4EF1-8A5C-E73CD8CACA20}" type="slidenum">
              <a:rPr lang="en-US" smtClean="0"/>
              <a:t>6</a:t>
            </a:fld>
            <a:endParaRPr lang="en-US"/>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36176" y="2514600"/>
            <a:ext cx="4660224" cy="1833625"/>
          </a:xfrm>
          <a:prstGeom prst="rect">
            <a:avLst/>
          </a:prstGeom>
        </p:spPr>
      </p:pic>
      <p:grpSp>
        <p:nvGrpSpPr>
          <p:cNvPr id="8" name="Group 7"/>
          <p:cNvGrpSpPr/>
          <p:nvPr/>
        </p:nvGrpSpPr>
        <p:grpSpPr>
          <a:xfrm>
            <a:off x="4210877" y="4475846"/>
            <a:ext cx="727925" cy="1424967"/>
            <a:chOff x="7538388" y="1727634"/>
            <a:chExt cx="1028844" cy="1958756"/>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38388" y="2143125"/>
              <a:ext cx="1028844" cy="1543265"/>
            </a:xfrm>
            <a:prstGeom prst="rect">
              <a:avLst/>
            </a:prstGeom>
          </p:spPr>
        </p:pic>
        <p:pic>
          <p:nvPicPr>
            <p:cNvPr id="11" name="Picture 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81661" y="1727634"/>
              <a:ext cx="985571" cy="687800"/>
            </a:xfrm>
            <a:prstGeom prst="rect">
              <a:avLst/>
            </a:prstGeom>
          </p:spPr>
        </p:pic>
      </p:grpSp>
      <p:grpSp>
        <p:nvGrpSpPr>
          <p:cNvPr id="12" name="Group 11"/>
          <p:cNvGrpSpPr/>
          <p:nvPr/>
        </p:nvGrpSpPr>
        <p:grpSpPr>
          <a:xfrm>
            <a:off x="1679988" y="4561106"/>
            <a:ext cx="727925" cy="1424967"/>
            <a:chOff x="7538388" y="1727634"/>
            <a:chExt cx="1028844" cy="1958756"/>
          </a:xfrm>
        </p:grpSpPr>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38388" y="2143125"/>
              <a:ext cx="1028844" cy="1543265"/>
            </a:xfrm>
            <a:prstGeom prst="rect">
              <a:avLst/>
            </a:prstGeom>
          </p:spPr>
        </p:pic>
        <p:pic>
          <p:nvPicPr>
            <p:cNvPr id="14" name="Picture 1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81661" y="1727634"/>
              <a:ext cx="985571" cy="687800"/>
            </a:xfrm>
            <a:prstGeom prst="rect">
              <a:avLst/>
            </a:prstGeom>
          </p:spPr>
        </p:pic>
      </p:grpSp>
      <p:sp>
        <p:nvSpPr>
          <p:cNvPr id="15" name="Oval 14"/>
          <p:cNvSpPr/>
          <p:nvPr/>
        </p:nvSpPr>
        <p:spPr>
          <a:xfrm>
            <a:off x="152400" y="5146285"/>
            <a:ext cx="3928760" cy="1711715"/>
          </a:xfrm>
          <a:prstGeom prst="ellipse">
            <a:avLst/>
          </a:prstGeom>
          <a:solidFill>
            <a:schemeClr val="bg2">
              <a:lumMod val="7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 name="Group 16"/>
          <p:cNvGrpSpPr/>
          <p:nvPr/>
        </p:nvGrpSpPr>
        <p:grpSpPr>
          <a:xfrm>
            <a:off x="1888066" y="4806513"/>
            <a:ext cx="2136425" cy="1676401"/>
            <a:chOff x="3390288" y="2707052"/>
            <a:chExt cx="2136425" cy="1676401"/>
          </a:xfrm>
        </p:grpSpPr>
        <p:pic>
          <p:nvPicPr>
            <p:cNvPr id="18" name="Picture 17"/>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3390288" y="2821048"/>
              <a:ext cx="396461" cy="1286133"/>
            </a:xfrm>
            <a:prstGeom prst="rect">
              <a:avLst/>
            </a:prstGeom>
          </p:spPr>
        </p:pic>
        <p:pic>
          <p:nvPicPr>
            <p:cNvPr id="19" name="Picture 18"/>
            <p:cNvPicPr>
              <a:picLocks noChangeAspect="1"/>
            </p:cNvPicPr>
            <p:nvPr/>
          </p:nvPicPr>
          <p:blipFill rotWithShape="1">
            <a:blip r:embed="rId7" cstate="email">
              <a:extLst>
                <a:ext uri="{28A0092B-C50C-407E-A947-70E740481C1C}">
                  <a14:useLocalDpi xmlns:a14="http://schemas.microsoft.com/office/drawing/2010/main"/>
                </a:ext>
              </a:extLst>
            </a:blip>
            <a:srcRect b="-2806"/>
            <a:stretch/>
          </p:blipFill>
          <p:spPr>
            <a:xfrm>
              <a:off x="3549640" y="3745278"/>
              <a:ext cx="485774" cy="638175"/>
            </a:xfrm>
            <a:prstGeom prst="rect">
              <a:avLst/>
            </a:prstGeom>
          </p:spPr>
        </p:pic>
        <p:pic>
          <p:nvPicPr>
            <p:cNvPr id="20" name="Picture 19"/>
            <p:cNvPicPr>
              <a:picLocks noChangeAspect="1"/>
            </p:cNvPicPr>
            <p:nvPr/>
          </p:nvPicPr>
          <p:blipFill rotWithShape="1">
            <a:blip r:embed="rId8" cstate="email">
              <a:extLst>
                <a:ext uri="{28A0092B-C50C-407E-A947-70E740481C1C}">
                  <a14:useLocalDpi xmlns:a14="http://schemas.microsoft.com/office/drawing/2010/main"/>
                </a:ext>
              </a:extLst>
            </a:blip>
            <a:srcRect r="-5629"/>
            <a:stretch/>
          </p:blipFill>
          <p:spPr>
            <a:xfrm>
              <a:off x="3560622" y="2707052"/>
              <a:ext cx="1846634" cy="1454552"/>
            </a:xfrm>
            <a:prstGeom prst="rect">
              <a:avLst/>
            </a:prstGeom>
          </p:spPr>
        </p:pic>
        <p:pic>
          <p:nvPicPr>
            <p:cNvPr id="21" name="Picture 20"/>
            <p:cNvPicPr>
              <a:picLocks noChangeAspect="1"/>
            </p:cNvPicPr>
            <p:nvPr/>
          </p:nvPicPr>
          <p:blipFill rotWithShape="1">
            <a:blip r:embed="rId7" cstate="email">
              <a:extLst>
                <a:ext uri="{28A0092B-C50C-407E-A947-70E740481C1C}">
                  <a14:useLocalDpi xmlns:a14="http://schemas.microsoft.com/office/drawing/2010/main"/>
                </a:ext>
              </a:extLst>
            </a:blip>
            <a:srcRect b="-2806"/>
            <a:stretch/>
          </p:blipFill>
          <p:spPr>
            <a:xfrm>
              <a:off x="5040939" y="3691574"/>
              <a:ext cx="485774" cy="638175"/>
            </a:xfrm>
            <a:prstGeom prst="rect">
              <a:avLst/>
            </a:prstGeom>
          </p:spPr>
        </p:pic>
      </p:grpSp>
      <p:pic>
        <p:nvPicPr>
          <p:cNvPr id="27" name="Picture 26"/>
          <p:cNvPicPr>
            <a:picLocks noChangeAspect="1"/>
          </p:cNvPicPr>
          <p:nvPr/>
        </p:nvPicPr>
        <p:blipFill rotWithShape="1">
          <a:blip r:embed="rId9" cstate="email">
            <a:extLst>
              <a:ext uri="{28A0092B-C50C-407E-A947-70E740481C1C}">
                <a14:useLocalDpi xmlns:a14="http://schemas.microsoft.com/office/drawing/2010/main"/>
              </a:ext>
            </a:extLst>
          </a:blip>
          <a:srcRect l="-2786"/>
          <a:stretch/>
        </p:blipFill>
        <p:spPr>
          <a:xfrm>
            <a:off x="633342" y="4887604"/>
            <a:ext cx="1148284" cy="1330847"/>
          </a:xfrm>
          <a:prstGeom prst="rect">
            <a:avLst/>
          </a:prstGeom>
        </p:spPr>
      </p:pic>
      <p:pic>
        <p:nvPicPr>
          <p:cNvPr id="28" name="Picture 27"/>
          <p:cNvPicPr>
            <a:picLocks noChangeAspect="1"/>
          </p:cNvPicPr>
          <p:nvPr/>
        </p:nvPicPr>
        <p:blipFill rotWithShape="1">
          <a:blip r:embed="rId10" cstate="email">
            <a:extLst>
              <a:ext uri="{28A0092B-C50C-407E-A947-70E740481C1C}">
                <a14:useLocalDpi xmlns:a14="http://schemas.microsoft.com/office/drawing/2010/main"/>
              </a:ext>
            </a:extLst>
          </a:blip>
          <a:srcRect b="-2806"/>
          <a:stretch/>
        </p:blipFill>
        <p:spPr>
          <a:xfrm>
            <a:off x="364969" y="5900813"/>
            <a:ext cx="426904" cy="591789"/>
          </a:xfrm>
          <a:prstGeom prst="rect">
            <a:avLst/>
          </a:prstGeom>
        </p:spPr>
      </p:pic>
      <p:sp>
        <p:nvSpPr>
          <p:cNvPr id="31" name="TextBox 30"/>
          <p:cNvSpPr txBox="1"/>
          <p:nvPr/>
        </p:nvSpPr>
        <p:spPr>
          <a:xfrm>
            <a:off x="1361351" y="6298094"/>
            <a:ext cx="998548" cy="369332"/>
          </a:xfrm>
          <a:prstGeom prst="rect">
            <a:avLst/>
          </a:prstGeom>
          <a:noFill/>
        </p:spPr>
        <p:txBody>
          <a:bodyPr wrap="square" rtlCol="0">
            <a:spAutoFit/>
          </a:bodyPr>
          <a:lstStyle/>
          <a:p>
            <a:r>
              <a:rPr lang="en-US" dirty="0" err="1" smtClean="0">
                <a:latin typeface="Calisto MT" panose="02040603050505030304" pitchFamily="18" charset="0"/>
              </a:rPr>
              <a:t>Picocell</a:t>
            </a:r>
            <a:endParaRPr lang="en-US" dirty="0">
              <a:latin typeface="Calisto MT" panose="02040603050505030304" pitchFamily="18" charset="0"/>
            </a:endParaRPr>
          </a:p>
        </p:txBody>
      </p:sp>
      <p:sp>
        <p:nvSpPr>
          <p:cNvPr id="32" name="TextBox 31"/>
          <p:cNvSpPr txBox="1"/>
          <p:nvPr/>
        </p:nvSpPr>
        <p:spPr>
          <a:xfrm>
            <a:off x="4365929" y="6239273"/>
            <a:ext cx="998548" cy="369332"/>
          </a:xfrm>
          <a:prstGeom prst="rect">
            <a:avLst/>
          </a:prstGeom>
          <a:noFill/>
        </p:spPr>
        <p:txBody>
          <a:bodyPr wrap="square" rtlCol="0">
            <a:spAutoFit/>
          </a:bodyPr>
          <a:lstStyle/>
          <a:p>
            <a:r>
              <a:rPr lang="en-US" dirty="0" err="1" smtClean="0">
                <a:latin typeface="Calisto MT" panose="02040603050505030304" pitchFamily="18" charset="0"/>
              </a:rPr>
              <a:t>Picocell</a:t>
            </a:r>
            <a:endParaRPr lang="en-US" dirty="0">
              <a:latin typeface="Calisto MT" panose="02040603050505030304" pitchFamily="18" charset="0"/>
            </a:endParaRPr>
          </a:p>
        </p:txBody>
      </p:sp>
      <p:sp>
        <p:nvSpPr>
          <p:cNvPr id="33" name="Oval 32"/>
          <p:cNvSpPr/>
          <p:nvPr/>
        </p:nvSpPr>
        <p:spPr>
          <a:xfrm>
            <a:off x="2617975" y="5128719"/>
            <a:ext cx="3928760" cy="1711715"/>
          </a:xfrm>
          <a:prstGeom prst="ellipse">
            <a:avLst/>
          </a:prstGeom>
          <a:solidFill>
            <a:schemeClr val="bg2">
              <a:lumMod val="7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2" name="Group 21"/>
          <p:cNvGrpSpPr/>
          <p:nvPr/>
        </p:nvGrpSpPr>
        <p:grpSpPr>
          <a:xfrm>
            <a:off x="2862209" y="4694731"/>
            <a:ext cx="2878771" cy="1834178"/>
            <a:chOff x="4152766" y="2637603"/>
            <a:chExt cx="2878771" cy="1834178"/>
          </a:xfrm>
        </p:grpSpPr>
        <p:pic>
          <p:nvPicPr>
            <p:cNvPr id="23" name="Picture 22"/>
            <p:cNvPicPr>
              <a:picLocks noChangeAspect="1"/>
            </p:cNvPicPr>
            <p:nvPr/>
          </p:nvPicPr>
          <p:blipFill rotWithShape="1">
            <a:blip r:embed="rId11" cstate="email">
              <a:extLst>
                <a:ext uri="{28A0092B-C50C-407E-A947-70E740481C1C}">
                  <a14:useLocalDpi xmlns:a14="http://schemas.microsoft.com/office/drawing/2010/main"/>
                </a:ext>
              </a:extLst>
            </a:blip>
            <a:srcRect l="-2786"/>
            <a:stretch/>
          </p:blipFill>
          <p:spPr>
            <a:xfrm>
              <a:off x="4434512" y="2637603"/>
              <a:ext cx="1199445" cy="1578303"/>
            </a:xfrm>
            <a:prstGeom prst="rect">
              <a:avLst/>
            </a:prstGeom>
          </p:spPr>
        </p:pic>
        <p:pic>
          <p:nvPicPr>
            <p:cNvPr id="24" name="Picture 23"/>
            <p:cNvPicPr>
              <a:picLocks noChangeAspect="1"/>
            </p:cNvPicPr>
            <p:nvPr/>
          </p:nvPicPr>
          <p:blipFill rotWithShape="1">
            <a:blip r:embed="rId12" cstate="email">
              <a:extLst>
                <a:ext uri="{28A0092B-C50C-407E-A947-70E740481C1C}">
                  <a14:useLocalDpi xmlns:a14="http://schemas.microsoft.com/office/drawing/2010/main"/>
                </a:ext>
              </a:extLst>
            </a:blip>
            <a:srcRect b="-2806"/>
            <a:stretch/>
          </p:blipFill>
          <p:spPr>
            <a:xfrm>
              <a:off x="4152766" y="3833606"/>
              <a:ext cx="457200" cy="638175"/>
            </a:xfrm>
            <a:prstGeom prst="rect">
              <a:avLst/>
            </a:prstGeom>
          </p:spPr>
        </p:pic>
        <p:pic>
          <p:nvPicPr>
            <p:cNvPr id="25" name="Picture 24"/>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6025997" y="2650608"/>
              <a:ext cx="775261" cy="1442656"/>
            </a:xfrm>
            <a:prstGeom prst="rect">
              <a:avLst/>
            </a:prstGeom>
          </p:spPr>
        </p:pic>
        <p:pic>
          <p:nvPicPr>
            <p:cNvPr id="26" name="Picture 25"/>
            <p:cNvPicPr>
              <a:picLocks noChangeAspect="1"/>
            </p:cNvPicPr>
            <p:nvPr/>
          </p:nvPicPr>
          <p:blipFill rotWithShape="1">
            <a:blip r:embed="rId7" cstate="email">
              <a:extLst>
                <a:ext uri="{28A0092B-C50C-407E-A947-70E740481C1C}">
                  <a14:useLocalDpi xmlns:a14="http://schemas.microsoft.com/office/drawing/2010/main"/>
                </a:ext>
              </a:extLst>
            </a:blip>
            <a:srcRect b="-2806"/>
            <a:stretch/>
          </p:blipFill>
          <p:spPr>
            <a:xfrm>
              <a:off x="6545763" y="3702945"/>
              <a:ext cx="485774" cy="638175"/>
            </a:xfrm>
            <a:prstGeom prst="rect">
              <a:avLst/>
            </a:prstGeom>
          </p:spPr>
        </p:pic>
      </p:grpSp>
    </p:spTree>
    <p:extLst>
      <p:ext uri="{BB962C8B-B14F-4D97-AF65-F5344CB8AC3E}">
        <p14:creationId xmlns:p14="http://schemas.microsoft.com/office/powerpoint/2010/main" val="986392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3" presetClass="exit" presetSubtype="10" fill="hold" nodeType="withEffect">
                                  <p:stCondLst>
                                    <p:cond delay="0"/>
                                  </p:stCondLst>
                                  <p:childTnLst>
                                    <p:animEffect transition="out" filter="blinds(horizontal)">
                                      <p:cBhvr>
                                        <p:cTn id="32" dur="500"/>
                                        <p:tgtEl>
                                          <p:spTgt spid="5"/>
                                        </p:tgtEl>
                                      </p:cBhvr>
                                    </p:animEffect>
                                    <p:set>
                                      <p:cBhvr>
                                        <p:cTn id="3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1" grpId="0"/>
      <p:bldP spid="32" grpId="0"/>
      <p:bldP spid="3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How rapidly must we track?</a:t>
            </a:r>
            <a:endParaRPr lang="en-US" sz="3100" dirty="0"/>
          </a:p>
        </p:txBody>
      </p:sp>
      <p:sp>
        <p:nvSpPr>
          <p:cNvPr id="3" name="Content Placeholder 2"/>
          <p:cNvSpPr>
            <a:spLocks noGrp="1"/>
          </p:cNvSpPr>
          <p:nvPr>
            <p:ph idx="1"/>
          </p:nvPr>
        </p:nvSpPr>
        <p:spPr>
          <a:xfrm>
            <a:off x="457200" y="1447800"/>
            <a:ext cx="8229600" cy="5334000"/>
          </a:xfrm>
        </p:spPr>
        <p:txBody>
          <a:bodyPr>
            <a:normAutofit fontScale="92500" lnSpcReduction="20000"/>
          </a:bodyPr>
          <a:lstStyle/>
          <a:p>
            <a:pPr marL="0" indent="0">
              <a:buNone/>
            </a:pPr>
            <a:endParaRPr lang="en-US" dirty="0" smtClean="0"/>
          </a:p>
          <a:p>
            <a:pPr marL="0" indent="0">
              <a:buNone/>
            </a:pPr>
            <a:r>
              <a:rPr lang="en-US" dirty="0" smtClean="0"/>
              <a:t>How long before direction information expires?</a:t>
            </a:r>
          </a:p>
          <a:p>
            <a:r>
              <a:rPr lang="en-US" dirty="0" smtClean="0"/>
              <a:t>Speed of mobile user</a:t>
            </a:r>
          </a:p>
          <a:p>
            <a:r>
              <a:rPr lang="en-US" dirty="0" smtClean="0"/>
              <a:t>Width of beam</a:t>
            </a:r>
          </a:p>
          <a:p>
            <a:endParaRPr lang="en-US" dirty="0"/>
          </a:p>
          <a:p>
            <a:endParaRPr lang="en-US" dirty="0" smtClean="0"/>
          </a:p>
          <a:p>
            <a:endParaRPr lang="en-US" dirty="0"/>
          </a:p>
          <a:p>
            <a:endParaRPr lang="en-US" dirty="0" smtClean="0"/>
          </a:p>
          <a:p>
            <a:endParaRPr lang="en-US" dirty="0"/>
          </a:p>
          <a:p>
            <a:pPr marL="0" indent="0" algn="ctr">
              <a:buNone/>
            </a:pPr>
            <a:endParaRPr lang="en-US" dirty="0"/>
          </a:p>
          <a:p>
            <a:pPr marL="0" indent="0" algn="ctr">
              <a:buNone/>
            </a:pPr>
            <a:r>
              <a:rPr lang="en-US" dirty="0" smtClean="0">
                <a:solidFill>
                  <a:srgbClr val="A53926"/>
                </a:solidFill>
              </a:rPr>
              <a:t>	</a:t>
            </a:r>
          </a:p>
        </p:txBody>
      </p:sp>
      <p:pic>
        <p:nvPicPr>
          <p:cNvPr id="16" name="Picture 10"/>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27085" y="3857317"/>
            <a:ext cx="640305" cy="22288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7" name="Isosceles Triangle 16"/>
          <p:cNvSpPr/>
          <p:nvPr/>
        </p:nvSpPr>
        <p:spPr>
          <a:xfrm rot="15977559">
            <a:off x="3775387" y="661665"/>
            <a:ext cx="1623813" cy="6572920"/>
          </a:xfrm>
          <a:prstGeom prst="triangle">
            <a:avLst/>
          </a:prstGeom>
          <a:gradFill flip="none" rotWithShape="1">
            <a:gsLst>
              <a:gs pos="417">
                <a:schemeClr val="tx2"/>
              </a:gs>
              <a:gs pos="24000">
                <a:schemeClr val="tx2">
                  <a:lumMod val="60000"/>
                  <a:lumOff val="40000"/>
                </a:schemeClr>
              </a:gs>
              <a:gs pos="48000">
                <a:schemeClr val="tx2">
                  <a:lumMod val="40000"/>
                  <a:lumOff val="60000"/>
                  <a:alpha val="50000"/>
                </a:schemeClr>
              </a:gs>
              <a:gs pos="100000">
                <a:schemeClr val="bg1">
                  <a:alpha val="37000"/>
                </a:schemeClr>
              </a:gs>
              <a:gs pos="64000">
                <a:schemeClr val="tx2">
                  <a:lumMod val="20000"/>
                  <a:lumOff val="80000"/>
                  <a:alpha val="67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32" name="Picture 8" descr="C:\Users\Maryam\AppData\Local\Microsoft\Windows\INetCache\IE\TZ0CN664\bee-705412_640[1].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rot="19953944">
            <a:off x="5504380" y="3536993"/>
            <a:ext cx="1326668" cy="804293"/>
          </a:xfrm>
          <a:prstGeom prst="rect">
            <a:avLst/>
          </a:prstGeom>
          <a:noFill/>
          <a:extLst>
            <a:ext uri="{909E8E84-426E-40dd-AFC4-6F175D3DCCD1}">
              <a14:hiddenFill xmlns:a14="http://schemas.microsoft.com/office/drawing/2010/main" xmlns="">
                <a:solidFill>
                  <a:srgbClr val="FFFFFF"/>
                </a:solidFill>
              </a14:hiddenFill>
            </a:ext>
          </a:extLst>
        </p:spPr>
      </p:pic>
      <p:cxnSp>
        <p:nvCxnSpPr>
          <p:cNvPr id="5" name="Straight Arrow Connector 4"/>
          <p:cNvCxnSpPr/>
          <p:nvPr/>
        </p:nvCxnSpPr>
        <p:spPr>
          <a:xfrm flipH="1" flipV="1">
            <a:off x="6137285" y="3504398"/>
            <a:ext cx="63640" cy="45800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820822" y="3593068"/>
            <a:ext cx="351378" cy="369332"/>
          </a:xfrm>
          <a:prstGeom prst="rect">
            <a:avLst/>
          </a:prstGeom>
          <a:noFill/>
        </p:spPr>
        <p:txBody>
          <a:bodyPr wrap="none" rtlCol="0">
            <a:spAutoFit/>
          </a:bodyPr>
          <a:lstStyle/>
          <a:p>
            <a:r>
              <a:rPr lang="en-US" b="1" i="1" dirty="0" smtClean="0">
                <a:latin typeface="Times New Roman" pitchFamily="18" charset="0"/>
                <a:cs typeface="Times New Roman" pitchFamily="18" charset="0"/>
              </a:rPr>
              <a:t>V</a:t>
            </a:r>
            <a:endParaRPr lang="en-US" sz="1400" b="1" i="1" dirty="0">
              <a:latin typeface="Times New Roman" pitchFamily="18" charset="0"/>
              <a:cs typeface="Times New Roman" pitchFamily="18" charset="0"/>
            </a:endParaRPr>
          </a:p>
        </p:txBody>
      </p:sp>
      <p:cxnSp>
        <p:nvCxnSpPr>
          <p:cNvPr id="10" name="Straight Connector 9"/>
          <p:cNvCxnSpPr/>
          <p:nvPr/>
        </p:nvCxnSpPr>
        <p:spPr>
          <a:xfrm>
            <a:off x="6788896" y="3100213"/>
            <a:ext cx="180381" cy="1395587"/>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051685" y="3562290"/>
            <a:ext cx="835485" cy="400110"/>
          </a:xfrm>
          <a:prstGeom prst="rect">
            <a:avLst/>
          </a:prstGeom>
          <a:noFill/>
        </p:spPr>
        <p:txBody>
          <a:bodyPr wrap="none" rtlCol="0">
            <a:spAutoFit/>
          </a:bodyPr>
          <a:lstStyle/>
          <a:p>
            <a:r>
              <a:rPr lang="en-US" sz="2000" b="1" dirty="0" smtClean="0">
                <a:latin typeface="Times New Roman" pitchFamily="18" charset="0"/>
                <a:cs typeface="Times New Roman" pitchFamily="18" charset="0"/>
              </a:rPr>
              <a:t>W=r</a:t>
            </a:r>
            <a:r>
              <a:rPr lang="el-GR" sz="2000" b="1" dirty="0" smtClean="0">
                <a:latin typeface="Times New Roman" pitchFamily="18" charset="0"/>
                <a:cs typeface="Times New Roman" pitchFamily="18" charset="0"/>
              </a:rPr>
              <a:t>θ</a:t>
            </a:r>
            <a:endParaRPr lang="en-US" b="1" dirty="0">
              <a:latin typeface="Times New Roman" pitchFamily="18" charset="0"/>
              <a:cs typeface="Times New Roman" pitchFamily="18" charset="0"/>
            </a:endParaRPr>
          </a:p>
        </p:txBody>
      </p:sp>
      <p:sp>
        <p:nvSpPr>
          <p:cNvPr id="22" name="Rectangle 21"/>
          <p:cNvSpPr/>
          <p:nvPr/>
        </p:nvSpPr>
        <p:spPr>
          <a:xfrm>
            <a:off x="2388967" y="3867090"/>
            <a:ext cx="319318" cy="400110"/>
          </a:xfrm>
          <a:prstGeom prst="rect">
            <a:avLst/>
          </a:prstGeom>
        </p:spPr>
        <p:txBody>
          <a:bodyPr wrap="none">
            <a:spAutoFit/>
          </a:bodyPr>
          <a:lstStyle/>
          <a:p>
            <a:pPr lvl="0"/>
            <a:r>
              <a:rPr lang="el-GR" sz="2000" b="1" dirty="0">
                <a:solidFill>
                  <a:srgbClr val="008000"/>
                </a:solidFill>
                <a:latin typeface="Times New Roman" pitchFamily="18" charset="0"/>
                <a:cs typeface="Times New Roman" pitchFamily="18" charset="0"/>
              </a:rPr>
              <a:t>θ</a:t>
            </a:r>
            <a:endParaRPr lang="en-US" b="1" dirty="0">
              <a:solidFill>
                <a:srgbClr val="008000"/>
              </a:solidFill>
              <a:latin typeface="Times New Roman" pitchFamily="18" charset="0"/>
              <a:cs typeface="Times New Roman" pitchFamily="18" charset="0"/>
            </a:endParaRPr>
          </a:p>
        </p:txBody>
      </p:sp>
      <p:sp>
        <p:nvSpPr>
          <p:cNvPr id="23" name="Arc 22"/>
          <p:cNvSpPr/>
          <p:nvPr/>
        </p:nvSpPr>
        <p:spPr>
          <a:xfrm>
            <a:off x="533400" y="3200400"/>
            <a:ext cx="1825924" cy="1857348"/>
          </a:xfrm>
          <a:prstGeom prst="arc">
            <a:avLst>
              <a:gd name="adj1" fmla="val 20914087"/>
              <a:gd name="adj2" fmla="val 268437"/>
            </a:avLst>
          </a:prstGeom>
          <a:ln w="76200" cmpd="dbl">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8000"/>
              </a:solidFill>
            </a:endParaRPr>
          </a:p>
        </p:txBody>
      </p:sp>
      <p:sp>
        <p:nvSpPr>
          <p:cNvPr id="4" name="Slide Number Placeholder 3"/>
          <p:cNvSpPr>
            <a:spLocks noGrp="1"/>
          </p:cNvSpPr>
          <p:nvPr>
            <p:ph type="sldNum" sz="quarter" idx="12"/>
          </p:nvPr>
        </p:nvSpPr>
        <p:spPr/>
        <p:txBody>
          <a:bodyPr/>
          <a:lstStyle/>
          <a:p>
            <a:fld id="{027B3961-5221-4EF1-8A5C-E73CD8CACA20}" type="slidenum">
              <a:rPr lang="en-US" smtClean="0"/>
              <a:t>7</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4284530956"/>
              </p:ext>
            </p:extLst>
          </p:nvPr>
        </p:nvGraphicFramePr>
        <p:xfrm>
          <a:off x="2286000" y="4495800"/>
          <a:ext cx="4572000" cy="741680"/>
        </p:xfrm>
        <a:graphic>
          <a:graphicData uri="http://schemas.openxmlformats.org/drawingml/2006/table">
            <a:tbl>
              <a:tblPr firstRow="1" bandRow="1">
                <a:tableStyleId>{2D5ABB26-0587-4C30-8999-92F81FD0307C}</a:tableStyleId>
              </a:tblPr>
              <a:tblGrid>
                <a:gridCol w="2286000"/>
                <a:gridCol w="2286000"/>
              </a:tblGrid>
              <a:tr h="370840">
                <a:tc>
                  <a:txBody>
                    <a:bodyPr/>
                    <a:lstStyle/>
                    <a:p>
                      <a:r>
                        <a:rPr lang="en-US" dirty="0" smtClean="0"/>
                        <a:t>Pedestrian</a:t>
                      </a:r>
                      <a:r>
                        <a:rPr lang="en-US" baseline="0" dirty="0" smtClean="0"/>
                        <a:t> V=5 m/s</a:t>
                      </a:r>
                      <a:endParaRPr lang="en-US" dirty="0"/>
                    </a:p>
                  </a:txBody>
                  <a:tcPr>
                    <a:solidFill>
                      <a:schemeClr val="tx2">
                        <a:lumMod val="60000"/>
                        <a:lumOff val="40000"/>
                      </a:schemeClr>
                    </a:solidFill>
                  </a:tcPr>
                </a:tc>
                <a:tc>
                  <a:txBody>
                    <a:bodyPr/>
                    <a:lstStyle/>
                    <a:p>
                      <a:r>
                        <a:rPr lang="en-US" dirty="0" smtClean="0"/>
                        <a:t>Update every 40ms</a:t>
                      </a:r>
                      <a:endParaRPr lang="en-US" dirty="0"/>
                    </a:p>
                  </a:txBody>
                  <a:tcPr>
                    <a:solidFill>
                      <a:schemeClr val="tx2">
                        <a:lumMod val="60000"/>
                        <a:lumOff val="40000"/>
                      </a:schemeClr>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Vehicle      </a:t>
                      </a:r>
                      <a:r>
                        <a:rPr lang="en-US" baseline="0" dirty="0" smtClean="0"/>
                        <a:t>V=20 m/s</a:t>
                      </a:r>
                      <a:endParaRPr lang="en-US" dirty="0" smtClean="0"/>
                    </a:p>
                  </a:txBody>
                  <a:tcPr>
                    <a:solidFill>
                      <a:schemeClr val="tx2">
                        <a:lumMod val="60000"/>
                        <a:lumOff val="40000"/>
                      </a:schemeClr>
                    </a:solidFill>
                  </a:tcPr>
                </a:tc>
                <a:tc>
                  <a:txBody>
                    <a:bodyPr/>
                    <a:lstStyle/>
                    <a:p>
                      <a:r>
                        <a:rPr lang="en-US" dirty="0" smtClean="0"/>
                        <a:t>Update every 10ms</a:t>
                      </a:r>
                      <a:endParaRPr lang="en-US" dirty="0"/>
                    </a:p>
                  </a:txBody>
                  <a:tcPr>
                    <a:solidFill>
                      <a:schemeClr val="tx2">
                        <a:lumMod val="60000"/>
                        <a:lumOff val="40000"/>
                      </a:schemeClr>
                    </a:solidFill>
                  </a:tcPr>
                </a:tc>
              </a:tr>
            </a:tbl>
          </a:graphicData>
        </a:graphic>
      </p:graphicFrame>
      <p:grpSp>
        <p:nvGrpSpPr>
          <p:cNvPr id="15" name="Group 14"/>
          <p:cNvGrpSpPr/>
          <p:nvPr/>
        </p:nvGrpSpPr>
        <p:grpSpPr>
          <a:xfrm>
            <a:off x="2881112" y="6019800"/>
            <a:ext cx="6262888" cy="792623"/>
            <a:chOff x="460321" y="1119212"/>
            <a:chExt cx="7946083" cy="987938"/>
          </a:xfrm>
        </p:grpSpPr>
        <p:grpSp>
          <p:nvGrpSpPr>
            <p:cNvPr id="18" name="Group 17"/>
            <p:cNvGrpSpPr/>
            <p:nvPr/>
          </p:nvGrpSpPr>
          <p:grpSpPr>
            <a:xfrm>
              <a:off x="478340" y="1207104"/>
              <a:ext cx="5970919" cy="854831"/>
              <a:chOff x="907184" y="1207104"/>
              <a:chExt cx="5970919" cy="854831"/>
            </a:xfrm>
          </p:grpSpPr>
          <p:sp>
            <p:nvSpPr>
              <p:cNvPr id="29" name="Rectangle 28"/>
              <p:cNvSpPr/>
              <p:nvPr/>
            </p:nvSpPr>
            <p:spPr>
              <a:xfrm>
                <a:off x="907184" y="1207104"/>
                <a:ext cx="1407915" cy="854831"/>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2364097" y="1207104"/>
                <a:ext cx="4514006" cy="854831"/>
              </a:xfrm>
              <a:prstGeom prst="rect">
                <a:avLst/>
              </a:prstGeom>
              <a:no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angle 18"/>
            <p:cNvSpPr/>
            <p:nvPr/>
          </p:nvSpPr>
          <p:spPr>
            <a:xfrm>
              <a:off x="6515235" y="1207104"/>
              <a:ext cx="1407915" cy="854831"/>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60321" y="1224830"/>
              <a:ext cx="1470001" cy="882320"/>
            </a:xfrm>
            <a:prstGeom prst="rect">
              <a:avLst/>
            </a:prstGeom>
            <a:noFill/>
          </p:spPr>
          <p:txBody>
            <a:bodyPr wrap="none" rtlCol="0">
              <a:spAutoFit/>
            </a:bodyPr>
            <a:lstStyle/>
            <a:p>
              <a:pPr algn="ctr"/>
              <a:r>
                <a:rPr lang="en-US" sz="2000" dirty="0" smtClean="0">
                  <a:solidFill>
                    <a:srgbClr val="FF0000"/>
                  </a:solidFill>
                </a:rPr>
                <a:t>Tracking</a:t>
              </a:r>
              <a:br>
                <a:rPr lang="en-US" sz="2000" dirty="0" smtClean="0">
                  <a:solidFill>
                    <a:srgbClr val="FF0000"/>
                  </a:solidFill>
                </a:rPr>
              </a:br>
              <a:r>
                <a:rPr lang="en-US" sz="2000" dirty="0" smtClean="0">
                  <a:solidFill>
                    <a:srgbClr val="FF0000"/>
                  </a:solidFill>
                </a:rPr>
                <a:t>phase</a:t>
              </a:r>
              <a:endParaRPr lang="en-US" sz="2000" dirty="0">
                <a:solidFill>
                  <a:srgbClr val="FF0000"/>
                </a:solidFill>
              </a:endParaRPr>
            </a:p>
          </p:txBody>
        </p:sp>
        <p:sp>
          <p:nvSpPr>
            <p:cNvPr id="24" name="TextBox 23"/>
            <p:cNvSpPr txBox="1"/>
            <p:nvPr/>
          </p:nvSpPr>
          <p:spPr>
            <a:xfrm>
              <a:off x="2655580" y="1119212"/>
              <a:ext cx="3468774" cy="941607"/>
            </a:xfrm>
            <a:prstGeom prst="rect">
              <a:avLst/>
            </a:prstGeom>
            <a:noFill/>
          </p:spPr>
          <p:txBody>
            <a:bodyPr wrap="square" rtlCol="0">
              <a:spAutoFit/>
            </a:bodyPr>
            <a:lstStyle/>
            <a:p>
              <a:pPr algn="ctr"/>
              <a:r>
                <a:rPr lang="en-US" sz="2400" dirty="0" smtClean="0">
                  <a:solidFill>
                    <a:srgbClr val="3366FF"/>
                  </a:solidFill>
                </a:rPr>
                <a:t>Communication phase</a:t>
              </a:r>
              <a:endParaRPr lang="en-US" sz="2400" dirty="0">
                <a:solidFill>
                  <a:srgbClr val="3366FF"/>
                </a:solidFill>
              </a:endParaRPr>
            </a:p>
          </p:txBody>
        </p:sp>
        <p:cxnSp>
          <p:nvCxnSpPr>
            <p:cNvPr id="25" name="Straight Connector 24"/>
            <p:cNvCxnSpPr/>
            <p:nvPr/>
          </p:nvCxnSpPr>
          <p:spPr>
            <a:xfrm>
              <a:off x="7994052" y="1207104"/>
              <a:ext cx="0" cy="854831"/>
            </a:xfrm>
            <a:prstGeom prst="line">
              <a:avLst/>
            </a:prstGeom>
            <a:ln w="38100" cmpd="sng">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7992334" y="1207104"/>
              <a:ext cx="414070" cy="0"/>
            </a:xfrm>
            <a:prstGeom prst="line">
              <a:avLst/>
            </a:prstGeom>
            <a:ln w="38100" cmpd="sng">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992334" y="2052314"/>
              <a:ext cx="414070" cy="0"/>
            </a:xfrm>
            <a:prstGeom prst="line">
              <a:avLst/>
            </a:prstGeom>
            <a:ln w="38100" cmpd="sng">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6454437" y="1204606"/>
              <a:ext cx="1470001" cy="882320"/>
            </a:xfrm>
            <a:prstGeom prst="rect">
              <a:avLst/>
            </a:prstGeom>
            <a:noFill/>
          </p:spPr>
          <p:txBody>
            <a:bodyPr wrap="none" rtlCol="0">
              <a:spAutoFit/>
            </a:bodyPr>
            <a:lstStyle/>
            <a:p>
              <a:pPr algn="ctr"/>
              <a:r>
                <a:rPr lang="en-US" sz="2000" dirty="0" smtClean="0">
                  <a:solidFill>
                    <a:srgbClr val="FF0000"/>
                  </a:solidFill>
                </a:rPr>
                <a:t>Tracking</a:t>
              </a:r>
              <a:br>
                <a:rPr lang="en-US" sz="2000" dirty="0" smtClean="0">
                  <a:solidFill>
                    <a:srgbClr val="FF0000"/>
                  </a:solidFill>
                </a:rPr>
              </a:br>
              <a:r>
                <a:rPr lang="en-US" sz="2000" dirty="0" smtClean="0">
                  <a:solidFill>
                    <a:srgbClr val="FF0000"/>
                  </a:solidFill>
                </a:rPr>
                <a:t>phase</a:t>
              </a:r>
              <a:endParaRPr lang="en-US" sz="2000" dirty="0">
                <a:solidFill>
                  <a:srgbClr val="FF0000"/>
                </a:solidFill>
              </a:endParaRPr>
            </a:p>
          </p:txBody>
        </p:sp>
      </p:grpSp>
      <p:sp>
        <p:nvSpPr>
          <p:cNvPr id="9" name="Left Brace 8"/>
          <p:cNvSpPr/>
          <p:nvPr/>
        </p:nvSpPr>
        <p:spPr>
          <a:xfrm rot="5400000">
            <a:off x="5105400" y="3505200"/>
            <a:ext cx="304800" cy="4724400"/>
          </a:xfrm>
          <a:prstGeom prst="leftBrace">
            <a:avLst/>
          </a:prstGeom>
          <a:ln w="57150" cmpd="sng">
            <a:solidFill>
              <a:srgbClr val="00009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5270677" y="5486400"/>
            <a:ext cx="749123" cy="369332"/>
          </a:xfrm>
          <a:prstGeom prst="rect">
            <a:avLst/>
          </a:prstGeom>
          <a:noFill/>
        </p:spPr>
        <p:txBody>
          <a:bodyPr wrap="none" rtlCol="0">
            <a:spAutoFit/>
          </a:bodyPr>
          <a:lstStyle/>
          <a:p>
            <a:r>
              <a:rPr lang="en-US" dirty="0" smtClean="0"/>
              <a:t>10ms</a:t>
            </a:r>
            <a:endParaRPr lang="en-US" dirty="0"/>
          </a:p>
        </p:txBody>
      </p:sp>
      <p:sp>
        <p:nvSpPr>
          <p:cNvPr id="31" name="Left Brace 30"/>
          <p:cNvSpPr/>
          <p:nvPr/>
        </p:nvSpPr>
        <p:spPr>
          <a:xfrm rot="5400000">
            <a:off x="3429000" y="5029200"/>
            <a:ext cx="228600" cy="1295400"/>
          </a:xfrm>
          <a:prstGeom prst="leftBrac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TextBox 31"/>
          <p:cNvSpPr txBox="1"/>
          <p:nvPr/>
        </p:nvSpPr>
        <p:spPr>
          <a:xfrm>
            <a:off x="2751233" y="5259088"/>
            <a:ext cx="1631652" cy="369332"/>
          </a:xfrm>
          <a:prstGeom prst="rect">
            <a:avLst/>
          </a:prstGeom>
          <a:noFill/>
        </p:spPr>
        <p:txBody>
          <a:bodyPr wrap="none" rtlCol="0">
            <a:spAutoFit/>
          </a:bodyPr>
          <a:lstStyle/>
          <a:p>
            <a:r>
              <a:rPr lang="en-US" dirty="0" smtClean="0"/>
              <a:t>&lt; 1ms (desired)</a:t>
            </a:r>
            <a:endParaRPr lang="en-US" dirty="0"/>
          </a:p>
        </p:txBody>
      </p:sp>
    </p:spTree>
    <p:extLst>
      <p:ext uri="{BB962C8B-B14F-4D97-AF65-F5344CB8AC3E}">
        <p14:creationId xmlns:p14="http://schemas.microsoft.com/office/powerpoint/2010/main" val="14447108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5852"/>
            <a:ext cx="8229600" cy="1143000"/>
          </a:xfrm>
        </p:spPr>
        <p:txBody>
          <a:bodyPr/>
          <a:lstStyle/>
          <a:p>
            <a:r>
              <a:rPr lang="en-US" dirty="0" smtClean="0"/>
              <a:t>Basic calculations</a:t>
            </a:r>
            <a:endParaRPr lang="en-US" dirty="0"/>
          </a:p>
        </p:txBody>
      </p:sp>
      <p:sp>
        <p:nvSpPr>
          <p:cNvPr id="4" name="Slide Number Placeholder 3"/>
          <p:cNvSpPr>
            <a:spLocks noGrp="1"/>
          </p:cNvSpPr>
          <p:nvPr>
            <p:ph type="sldNum" sz="quarter" idx="12"/>
          </p:nvPr>
        </p:nvSpPr>
        <p:spPr>
          <a:xfrm>
            <a:off x="6520996" y="4957080"/>
            <a:ext cx="2133600" cy="365125"/>
          </a:xfrm>
        </p:spPr>
        <p:txBody>
          <a:bodyPr/>
          <a:lstStyle/>
          <a:p>
            <a:fld id="{B6F15528-21DE-4FAA-801E-634DDDAF4B2B}" type="slidenum">
              <a:rPr lang="en-US" smtClean="0"/>
              <a:pPr/>
              <a:t>8</a:t>
            </a:fld>
            <a:endParaRPr lang="en-US"/>
          </a:p>
        </p:txBody>
      </p:sp>
      <p:pic>
        <p:nvPicPr>
          <p:cNvPr id="19" name="Picture 10"/>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94881" y="2047234"/>
            <a:ext cx="640305" cy="22288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0" name="Isosceles Triangle 19"/>
          <p:cNvSpPr/>
          <p:nvPr/>
        </p:nvSpPr>
        <p:spPr>
          <a:xfrm rot="15977559">
            <a:off x="3743183" y="-1148418"/>
            <a:ext cx="1623813" cy="6572920"/>
          </a:xfrm>
          <a:prstGeom prst="triangle">
            <a:avLst/>
          </a:prstGeom>
          <a:gradFill flip="none" rotWithShape="1">
            <a:gsLst>
              <a:gs pos="417">
                <a:schemeClr val="tx2"/>
              </a:gs>
              <a:gs pos="24000">
                <a:schemeClr val="tx2">
                  <a:lumMod val="60000"/>
                  <a:lumOff val="40000"/>
                </a:schemeClr>
              </a:gs>
              <a:gs pos="48000">
                <a:schemeClr val="tx2">
                  <a:lumMod val="40000"/>
                  <a:lumOff val="60000"/>
                  <a:alpha val="50000"/>
                </a:schemeClr>
              </a:gs>
              <a:gs pos="100000">
                <a:schemeClr val="bg1">
                  <a:alpha val="37000"/>
                </a:schemeClr>
              </a:gs>
              <a:gs pos="64000">
                <a:schemeClr val="tx2">
                  <a:lumMod val="20000"/>
                  <a:lumOff val="80000"/>
                  <a:alpha val="67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8" descr="C:\Users\Maryam\AppData\Local\Microsoft\Windows\INetCache\IE\TZ0CN664\bee-705412_640[1].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rot="19953944">
            <a:off x="5472176" y="1869477"/>
            <a:ext cx="1326668" cy="804293"/>
          </a:xfrm>
          <a:prstGeom prst="rect">
            <a:avLst/>
          </a:prstGeom>
          <a:noFill/>
          <a:extLst>
            <a:ext uri="{909E8E84-426E-40dd-AFC4-6F175D3DCCD1}">
              <a14:hiddenFill xmlns:a14="http://schemas.microsoft.com/office/drawing/2010/main" xmlns="">
                <a:solidFill>
                  <a:srgbClr val="FFFFFF"/>
                </a:solidFill>
              </a14:hiddenFill>
            </a:ext>
          </a:extLst>
        </p:spPr>
      </p:pic>
      <p:cxnSp>
        <p:nvCxnSpPr>
          <p:cNvPr id="22" name="Straight Arrow Connector 21"/>
          <p:cNvCxnSpPr/>
          <p:nvPr/>
        </p:nvCxnSpPr>
        <p:spPr>
          <a:xfrm flipH="1" flipV="1">
            <a:off x="6105081" y="1684883"/>
            <a:ext cx="63640" cy="45800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788618" y="1761484"/>
            <a:ext cx="351378" cy="369332"/>
          </a:xfrm>
          <a:prstGeom prst="rect">
            <a:avLst/>
          </a:prstGeom>
          <a:noFill/>
        </p:spPr>
        <p:txBody>
          <a:bodyPr wrap="none" rtlCol="0">
            <a:spAutoFit/>
          </a:bodyPr>
          <a:lstStyle/>
          <a:p>
            <a:r>
              <a:rPr lang="en-US" b="1" i="1" dirty="0" smtClean="0">
                <a:latin typeface="Times New Roman" pitchFamily="18" charset="0"/>
                <a:cs typeface="Times New Roman" pitchFamily="18" charset="0"/>
              </a:rPr>
              <a:t>V</a:t>
            </a:r>
            <a:endParaRPr lang="en-US" sz="1400" b="1" i="1" dirty="0">
              <a:latin typeface="Times New Roman" pitchFamily="18" charset="0"/>
              <a:cs typeface="Times New Roman" pitchFamily="18" charset="0"/>
            </a:endParaRPr>
          </a:p>
        </p:txBody>
      </p:sp>
      <p:cxnSp>
        <p:nvCxnSpPr>
          <p:cNvPr id="24" name="Straight Connector 23"/>
          <p:cNvCxnSpPr/>
          <p:nvPr/>
        </p:nvCxnSpPr>
        <p:spPr>
          <a:xfrm>
            <a:off x="6756692" y="1306654"/>
            <a:ext cx="180381" cy="1395587"/>
          </a:xfrm>
          <a:prstGeom prst="line">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019481" y="1666174"/>
            <a:ext cx="835485" cy="400110"/>
          </a:xfrm>
          <a:prstGeom prst="rect">
            <a:avLst/>
          </a:prstGeom>
          <a:noFill/>
        </p:spPr>
        <p:txBody>
          <a:bodyPr wrap="none" rtlCol="0">
            <a:spAutoFit/>
          </a:bodyPr>
          <a:lstStyle/>
          <a:p>
            <a:r>
              <a:rPr lang="en-US" sz="2000" b="1" dirty="0" smtClean="0">
                <a:latin typeface="Times New Roman" pitchFamily="18" charset="0"/>
                <a:cs typeface="Times New Roman" pitchFamily="18" charset="0"/>
              </a:rPr>
              <a:t>W=r</a:t>
            </a:r>
            <a:r>
              <a:rPr lang="el-GR" sz="2000" b="1" dirty="0" smtClean="0">
                <a:latin typeface="Times New Roman" pitchFamily="18" charset="0"/>
                <a:cs typeface="Times New Roman" pitchFamily="18" charset="0"/>
              </a:rPr>
              <a:t>θ</a:t>
            </a:r>
            <a:endParaRPr lang="en-US" b="1" dirty="0">
              <a:latin typeface="Times New Roman" pitchFamily="18" charset="0"/>
              <a:cs typeface="Times New Roman" pitchFamily="18" charset="0"/>
            </a:endParaRPr>
          </a:p>
        </p:txBody>
      </p:sp>
      <p:sp>
        <p:nvSpPr>
          <p:cNvPr id="26" name="Rectangle 25"/>
          <p:cNvSpPr/>
          <p:nvPr/>
        </p:nvSpPr>
        <p:spPr>
          <a:xfrm>
            <a:off x="2356763" y="2066284"/>
            <a:ext cx="319318" cy="400110"/>
          </a:xfrm>
          <a:prstGeom prst="rect">
            <a:avLst/>
          </a:prstGeom>
        </p:spPr>
        <p:txBody>
          <a:bodyPr wrap="none">
            <a:spAutoFit/>
          </a:bodyPr>
          <a:lstStyle/>
          <a:p>
            <a:pPr lvl="0"/>
            <a:r>
              <a:rPr lang="el-GR" sz="2000" b="1" dirty="0">
                <a:solidFill>
                  <a:schemeClr val="bg1">
                    <a:lumMod val="85000"/>
                  </a:schemeClr>
                </a:solidFill>
                <a:latin typeface="Times New Roman" pitchFamily="18" charset="0"/>
                <a:cs typeface="Times New Roman" pitchFamily="18" charset="0"/>
              </a:rPr>
              <a:t>θ</a:t>
            </a:r>
            <a:endParaRPr lang="en-US" b="1" dirty="0">
              <a:solidFill>
                <a:schemeClr val="bg1">
                  <a:lumMod val="85000"/>
                </a:schemeClr>
              </a:solidFill>
              <a:latin typeface="Times New Roman" pitchFamily="18" charset="0"/>
              <a:cs typeface="Times New Roman" pitchFamily="18" charset="0"/>
            </a:endParaRPr>
          </a:p>
        </p:txBody>
      </p:sp>
      <p:sp>
        <p:nvSpPr>
          <p:cNvPr id="27" name="Arc 26"/>
          <p:cNvSpPr/>
          <p:nvPr/>
        </p:nvSpPr>
        <p:spPr>
          <a:xfrm>
            <a:off x="501196" y="1409443"/>
            <a:ext cx="1825924" cy="1857348"/>
          </a:xfrm>
          <a:prstGeom prst="arc">
            <a:avLst>
              <a:gd name="adj1" fmla="val 20914087"/>
              <a:gd name="adj2" fmla="val 268437"/>
            </a:avLst>
          </a:prstGeom>
          <a:ln w="76200" cmpd="dbl">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p:cNvSpPr txBox="1"/>
              <p:nvPr/>
            </p:nvSpPr>
            <p:spPr>
              <a:xfrm>
                <a:off x="2307983" y="2791730"/>
                <a:ext cx="1732590" cy="7937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a:ea typeface="Cambria Math"/>
                        </a:rPr>
                        <m:t>𝜏</m:t>
                      </m:r>
                      <m:r>
                        <a:rPr lang="en-US" sz="2400" b="0" i="1" smtClean="0">
                          <a:latin typeface="Cambria Math"/>
                          <a:ea typeface="Cambria Math"/>
                        </a:rPr>
                        <m:t>=</m:t>
                      </m:r>
                      <m:f>
                        <m:fPr>
                          <m:ctrlPr>
                            <a:rPr lang="en-US" sz="2400" b="0" i="1" smtClean="0">
                              <a:latin typeface="Cambria Math" charset="0"/>
                              <a:ea typeface="Cambria Math"/>
                            </a:rPr>
                          </m:ctrlPr>
                        </m:fPr>
                        <m:num>
                          <m:r>
                            <a:rPr lang="en-US" sz="2400" b="0" i="1" smtClean="0">
                              <a:latin typeface="Cambria Math"/>
                              <a:ea typeface="Cambria Math"/>
                            </a:rPr>
                            <m:t>𝑊</m:t>
                          </m:r>
                          <m:r>
                            <a:rPr lang="en-US" sz="2400" b="0" i="1" smtClean="0">
                              <a:latin typeface="Cambria Math"/>
                              <a:ea typeface="Cambria Math"/>
                            </a:rPr>
                            <m:t>/2</m:t>
                          </m:r>
                        </m:num>
                        <m:den>
                          <m:r>
                            <a:rPr lang="en-US" sz="2400" b="0" i="1" smtClean="0">
                              <a:latin typeface="Cambria Math"/>
                              <a:ea typeface="Cambria Math"/>
                            </a:rPr>
                            <m:t>𝑉</m:t>
                          </m:r>
                          <m:func>
                            <m:funcPr>
                              <m:ctrlPr>
                                <a:rPr lang="en-US" sz="2400" b="0" i="1" smtClean="0">
                                  <a:latin typeface="Cambria Math" charset="0"/>
                                  <a:ea typeface="Cambria Math"/>
                                </a:rPr>
                              </m:ctrlPr>
                            </m:funcPr>
                            <m:fName>
                              <m:r>
                                <m:rPr>
                                  <m:sty m:val="p"/>
                                </m:rPr>
                                <a:rPr lang="en-US" sz="2400" b="0" i="0" smtClean="0">
                                  <a:latin typeface="Cambria Math"/>
                                  <a:ea typeface="Cambria Math"/>
                                </a:rPr>
                                <m:t>cos</m:t>
                              </m:r>
                            </m:fName>
                            <m:e>
                              <m:r>
                                <a:rPr lang="en-US" sz="2400" b="0" i="1" smtClean="0">
                                  <a:latin typeface="Cambria Math"/>
                                  <a:ea typeface="Cambria Math"/>
                                </a:rPr>
                                <m:t>𝛼</m:t>
                              </m:r>
                            </m:e>
                          </m:func>
                        </m:den>
                      </m:f>
                    </m:oMath>
                  </m:oMathPara>
                </a14:m>
                <a:endParaRPr lang="en-US" sz="2400" dirty="0"/>
              </a:p>
            </p:txBody>
          </p:sp>
        </mc:Choice>
        <mc:Fallback xmlns="">
          <p:sp>
            <p:nvSpPr>
              <p:cNvPr id="28" name="TextBox 27"/>
              <p:cNvSpPr txBox="1">
                <a:spLocks noRot="1" noChangeAspect="1" noMove="1" noResize="1" noEditPoints="1" noAdjustHandles="1" noChangeArrowheads="1" noChangeShapeType="1" noTextEdit="1"/>
              </p:cNvSpPr>
              <p:nvPr/>
            </p:nvSpPr>
            <p:spPr>
              <a:xfrm>
                <a:off x="2307983" y="2791730"/>
                <a:ext cx="1732590" cy="793743"/>
              </a:xfrm>
              <a:prstGeom prst="rect">
                <a:avLst/>
              </a:prstGeom>
              <a:blipFill rotWithShape="1">
                <a:blip r:embed="rId4"/>
                <a:stretch>
                  <a:fillRect/>
                </a:stretch>
              </a:blipFill>
            </p:spPr>
            <p:txBody>
              <a:bodyPr/>
              <a:lstStyle/>
              <a:p>
                <a:r>
                  <a:rPr lang="en-US">
                    <a:noFill/>
                  </a:rPr>
                  <a:t> </a:t>
                </a:r>
              </a:p>
            </p:txBody>
          </p:sp>
        </mc:Fallback>
      </mc:AlternateContent>
      <p:sp>
        <p:nvSpPr>
          <p:cNvPr id="29" name="TextBox 28"/>
          <p:cNvSpPr txBox="1"/>
          <p:nvPr/>
        </p:nvSpPr>
        <p:spPr>
          <a:xfrm>
            <a:off x="2048513" y="3896093"/>
            <a:ext cx="2725277" cy="584775"/>
          </a:xfrm>
          <a:prstGeom prst="rect">
            <a:avLst/>
          </a:prstGeom>
          <a:noFill/>
        </p:spPr>
        <p:txBody>
          <a:bodyPr wrap="square" rtlCol="0">
            <a:spAutoFit/>
          </a:bodyPr>
          <a:lstStyle/>
          <a:p>
            <a:r>
              <a:rPr lang="en-US" sz="1600" dirty="0"/>
              <a:t>a</a:t>
            </a:r>
            <a:r>
              <a:rPr lang="en-US" sz="1600" dirty="0" smtClean="0"/>
              <a:t>ngle between speed </a:t>
            </a:r>
          </a:p>
          <a:p>
            <a:r>
              <a:rPr lang="en-US" sz="1600" dirty="0" smtClean="0"/>
              <a:t>and beam cross section</a:t>
            </a:r>
            <a:endParaRPr lang="en-US" sz="1600" dirty="0"/>
          </a:p>
        </p:txBody>
      </p:sp>
      <p:sp>
        <p:nvSpPr>
          <p:cNvPr id="30" name="Freeform 29"/>
          <p:cNvSpPr/>
          <p:nvPr/>
        </p:nvSpPr>
        <p:spPr>
          <a:xfrm>
            <a:off x="3675322" y="3419933"/>
            <a:ext cx="413880" cy="503107"/>
          </a:xfrm>
          <a:custGeom>
            <a:avLst/>
            <a:gdLst>
              <a:gd name="connsiteX0" fmla="*/ 482600 w 733213"/>
              <a:gd name="connsiteY0" fmla="*/ 0 h 736600"/>
              <a:gd name="connsiteX1" fmla="*/ 711200 w 733213"/>
              <a:gd name="connsiteY1" fmla="*/ 342900 h 736600"/>
              <a:gd name="connsiteX2" fmla="*/ 0 w 733213"/>
              <a:gd name="connsiteY2" fmla="*/ 736600 h 736600"/>
            </a:gdLst>
            <a:ahLst/>
            <a:cxnLst>
              <a:cxn ang="0">
                <a:pos x="connsiteX0" y="connsiteY0"/>
              </a:cxn>
              <a:cxn ang="0">
                <a:pos x="connsiteX1" y="connsiteY1"/>
              </a:cxn>
              <a:cxn ang="0">
                <a:pos x="connsiteX2" y="connsiteY2"/>
              </a:cxn>
            </a:cxnLst>
            <a:rect l="l" t="t" r="r" b="b"/>
            <a:pathLst>
              <a:path w="733213" h="736600">
                <a:moveTo>
                  <a:pt x="482600" y="0"/>
                </a:moveTo>
                <a:cubicBezTo>
                  <a:pt x="637116" y="110066"/>
                  <a:pt x="791633" y="220133"/>
                  <a:pt x="711200" y="342900"/>
                </a:cubicBezTo>
                <a:cubicBezTo>
                  <a:pt x="630767" y="465667"/>
                  <a:pt x="315383" y="601133"/>
                  <a:pt x="0" y="736600"/>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702203" y="3180121"/>
            <a:ext cx="2634555" cy="461665"/>
          </a:xfrm>
          <a:prstGeom prst="rect">
            <a:avLst/>
          </a:prstGeom>
          <a:noFill/>
        </p:spPr>
        <p:txBody>
          <a:bodyPr wrap="none" rtlCol="0">
            <a:spAutoFit/>
          </a:bodyPr>
          <a:lstStyle/>
          <a:p>
            <a:r>
              <a:rPr lang="en-US" sz="2400" dirty="0" smtClean="0">
                <a:solidFill>
                  <a:srgbClr val="FF0000"/>
                </a:solidFill>
              </a:rPr>
              <a:t>Tracking overhead?</a:t>
            </a:r>
            <a:endParaRPr lang="en-US" sz="2400" dirty="0">
              <a:solidFill>
                <a:srgbClr val="FF0000"/>
              </a:solidFill>
            </a:endParaRPr>
          </a:p>
        </p:txBody>
      </p:sp>
      <p:sp>
        <p:nvSpPr>
          <p:cNvPr id="9" name="TextBox 8"/>
          <p:cNvSpPr txBox="1"/>
          <p:nvPr/>
        </p:nvSpPr>
        <p:spPr>
          <a:xfrm>
            <a:off x="694881" y="4726247"/>
            <a:ext cx="6196729" cy="400110"/>
          </a:xfrm>
          <a:prstGeom prst="rect">
            <a:avLst/>
          </a:prstGeom>
          <a:noFill/>
        </p:spPr>
        <p:txBody>
          <a:bodyPr wrap="none" rtlCol="0">
            <a:spAutoFit/>
          </a:bodyPr>
          <a:lstStyle/>
          <a:p>
            <a:r>
              <a:rPr lang="en-US" sz="2000" dirty="0" smtClean="0"/>
              <a:t>Approximation under worst-case settings for N x N array</a:t>
            </a:r>
            <a:endParaRPr lang="en-US" sz="2000" dirty="0"/>
          </a:p>
        </p:txBody>
      </p:sp>
      <p:sp>
        <p:nvSpPr>
          <p:cNvPr id="13" name="TextBox 12"/>
          <p:cNvSpPr txBox="1"/>
          <p:nvPr/>
        </p:nvSpPr>
        <p:spPr>
          <a:xfrm>
            <a:off x="690915" y="5769496"/>
            <a:ext cx="7645843" cy="461665"/>
          </a:xfrm>
          <a:prstGeom prst="rect">
            <a:avLst/>
          </a:prstGeom>
          <a:noFill/>
        </p:spPr>
        <p:txBody>
          <a:bodyPr wrap="none" rtlCol="0">
            <a:spAutoFit/>
          </a:bodyPr>
          <a:lstStyle/>
          <a:p>
            <a:r>
              <a:rPr lang="en-US" sz="2400" dirty="0" smtClean="0"/>
              <a:t>Example: urban </a:t>
            </a:r>
            <a:r>
              <a:rPr lang="en-US" sz="2400" dirty="0" err="1" smtClean="0"/>
              <a:t>picocellular</a:t>
            </a:r>
            <a:r>
              <a:rPr lang="en-US" sz="2400" dirty="0" smtClean="0"/>
              <a:t> base station tracking a vehicle</a:t>
            </a:r>
            <a:endParaRPr lang="en-US" sz="2400" dirty="0"/>
          </a:p>
        </p:txBody>
      </p:sp>
      <p:sp>
        <p:nvSpPr>
          <p:cNvPr id="15" name="Rectangle 14"/>
          <p:cNvSpPr/>
          <p:nvPr/>
        </p:nvSpPr>
        <p:spPr>
          <a:xfrm>
            <a:off x="1269997" y="5270149"/>
            <a:ext cx="7201647" cy="461665"/>
          </a:xfrm>
          <a:prstGeom prst="rect">
            <a:avLst/>
          </a:prstGeom>
        </p:spPr>
        <p:txBody>
          <a:bodyPr wrap="square">
            <a:spAutoFit/>
          </a:bodyPr>
          <a:lstStyle/>
          <a:p>
            <a:r>
              <a:rPr lang="en-US" sz="2400" b="1" dirty="0">
                <a:solidFill>
                  <a:srgbClr val="FF0000"/>
                </a:solidFill>
              </a:rPr>
              <a:t>Need to update more frequently for larger arrays</a:t>
            </a:r>
            <a:endParaRPr lang="en-US" sz="2400" b="1" dirty="0"/>
          </a:p>
        </p:txBody>
      </p:sp>
      <p:pic>
        <p:nvPicPr>
          <p:cNvPr id="31" name="Picture 6" descr="https://latex.codecogs.com/png.latex?%5Cdpi%7B300%7D%20%5Clarge%20%5Ctau%5Capprox%5Cfrac%7B0.888r%7D%7BNv%7D"/>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804783" y="4681690"/>
            <a:ext cx="1235287" cy="546549"/>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8" descr="https://latex.codecogs.com/png.latex?%5Cdpi%7B300%7D%20%5Clarge%20r%3D5%20%5Ctext%7B%20m%7D%2C%5C%3B%20v%3D20%20%5Ctext%7B%20m/s%7D%2C%5C%3B%20N%3D16%20%5C%3B%20%5Crightarrow%20%5C%3B%5Ctau%3D13.8%5Ctext%7B%20ms%7D"/>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236997" y="6306609"/>
            <a:ext cx="6446560" cy="32797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4338024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designs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a:t>
            </a:fld>
            <a:endParaRPr lang="en-US"/>
          </a:p>
        </p:txBody>
      </p:sp>
      <p:sp>
        <p:nvSpPr>
          <p:cNvPr id="9" name="Parallelogram 8"/>
          <p:cNvSpPr/>
          <p:nvPr/>
        </p:nvSpPr>
        <p:spPr>
          <a:xfrm rot="16200000">
            <a:off x="837799" y="1855250"/>
            <a:ext cx="458002" cy="251901"/>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allelogram 31"/>
          <p:cNvSpPr/>
          <p:nvPr/>
        </p:nvSpPr>
        <p:spPr>
          <a:xfrm rot="16200000">
            <a:off x="423403" y="3381366"/>
            <a:ext cx="1187940" cy="368808"/>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p:cNvSpPr/>
          <p:nvPr/>
        </p:nvSpPr>
        <p:spPr>
          <a:xfrm rot="16200000">
            <a:off x="197168" y="5310880"/>
            <a:ext cx="1739263" cy="718703"/>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52400" y="1752199"/>
            <a:ext cx="680568" cy="369332"/>
          </a:xfrm>
          <a:prstGeom prst="rect">
            <a:avLst/>
          </a:prstGeom>
          <a:noFill/>
        </p:spPr>
        <p:txBody>
          <a:bodyPr wrap="square" rtlCol="0">
            <a:spAutoFit/>
          </a:bodyPr>
          <a:lstStyle/>
          <a:p>
            <a:r>
              <a:rPr lang="en-US" dirty="0" smtClean="0"/>
              <a:t>4x4</a:t>
            </a:r>
            <a:endParaRPr lang="en-US" dirty="0"/>
          </a:p>
        </p:txBody>
      </p:sp>
      <p:sp>
        <p:nvSpPr>
          <p:cNvPr id="34" name="TextBox 33"/>
          <p:cNvSpPr txBox="1"/>
          <p:nvPr/>
        </p:nvSpPr>
        <p:spPr>
          <a:xfrm>
            <a:off x="0" y="3212068"/>
            <a:ext cx="756768" cy="369332"/>
          </a:xfrm>
          <a:prstGeom prst="rect">
            <a:avLst/>
          </a:prstGeom>
          <a:noFill/>
        </p:spPr>
        <p:txBody>
          <a:bodyPr wrap="square" rtlCol="0">
            <a:spAutoFit/>
          </a:bodyPr>
          <a:lstStyle/>
          <a:p>
            <a:r>
              <a:rPr lang="en-US" dirty="0" smtClean="0"/>
              <a:t>16x16</a:t>
            </a:r>
            <a:endParaRPr lang="en-US" dirty="0"/>
          </a:p>
        </p:txBody>
      </p:sp>
      <p:sp>
        <p:nvSpPr>
          <p:cNvPr id="35" name="TextBox 34"/>
          <p:cNvSpPr txBox="1"/>
          <p:nvPr/>
        </p:nvSpPr>
        <p:spPr>
          <a:xfrm>
            <a:off x="0" y="5334000"/>
            <a:ext cx="756768" cy="369332"/>
          </a:xfrm>
          <a:prstGeom prst="rect">
            <a:avLst/>
          </a:prstGeom>
          <a:noFill/>
        </p:spPr>
        <p:txBody>
          <a:bodyPr wrap="square" rtlCol="0">
            <a:spAutoFit/>
          </a:bodyPr>
          <a:lstStyle/>
          <a:p>
            <a:r>
              <a:rPr lang="en-US" dirty="0" smtClean="0"/>
              <a:t>32x32 </a:t>
            </a:r>
            <a:endParaRPr lang="en-US" dirty="0"/>
          </a:p>
        </p:txBody>
      </p:sp>
      <p:sp>
        <p:nvSpPr>
          <p:cNvPr id="11" name="Isosceles Triangle 10"/>
          <p:cNvSpPr/>
          <p:nvPr/>
        </p:nvSpPr>
        <p:spPr>
          <a:xfrm rot="16200000">
            <a:off x="4009373" y="-1327675"/>
            <a:ext cx="1060704" cy="6617749"/>
          </a:xfrm>
          <a:prstGeom prst="triangle">
            <a:avLst/>
          </a:prstGeom>
          <a:ln w="3175">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36" name="Isosceles Triangle 35"/>
          <p:cNvSpPr/>
          <p:nvPr/>
        </p:nvSpPr>
        <p:spPr>
          <a:xfrm rot="16200000">
            <a:off x="4267571" y="256895"/>
            <a:ext cx="544309" cy="6617749"/>
          </a:xfrm>
          <a:prstGeom prst="triangle">
            <a:avLst/>
          </a:prstGeom>
          <a:ln w="3175">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37" name="Isosceles Triangle 36"/>
          <p:cNvSpPr/>
          <p:nvPr/>
        </p:nvSpPr>
        <p:spPr>
          <a:xfrm rot="16200000">
            <a:off x="4497719" y="2492108"/>
            <a:ext cx="279318" cy="6422450"/>
          </a:xfrm>
          <a:prstGeom prst="triangle">
            <a:avLst/>
          </a:prstGeom>
          <a:ln w="3175">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3" name="Rectangle 12"/>
          <p:cNvSpPr/>
          <p:nvPr/>
        </p:nvSpPr>
        <p:spPr>
          <a:xfrm>
            <a:off x="6046188" y="4159741"/>
            <a:ext cx="1802416" cy="338554"/>
          </a:xfrm>
          <a:prstGeom prst="rect">
            <a:avLst/>
          </a:prstGeom>
        </p:spPr>
        <p:txBody>
          <a:bodyPr wrap="none">
            <a:spAutoFit/>
          </a:bodyPr>
          <a:lstStyle/>
          <a:p>
            <a:r>
              <a:rPr lang="en-US" sz="1600" dirty="0"/>
              <a:t>Update every 10ms</a:t>
            </a:r>
          </a:p>
        </p:txBody>
      </p:sp>
      <p:sp>
        <p:nvSpPr>
          <p:cNvPr id="38" name="Rectangle 37"/>
          <p:cNvSpPr/>
          <p:nvPr/>
        </p:nvSpPr>
        <p:spPr>
          <a:xfrm>
            <a:off x="6046184" y="5909846"/>
            <a:ext cx="1698222" cy="338554"/>
          </a:xfrm>
          <a:prstGeom prst="rect">
            <a:avLst/>
          </a:prstGeom>
        </p:spPr>
        <p:txBody>
          <a:bodyPr wrap="none">
            <a:spAutoFit/>
          </a:bodyPr>
          <a:lstStyle/>
          <a:p>
            <a:r>
              <a:rPr lang="en-US" sz="1600" dirty="0"/>
              <a:t>Update every 5</a:t>
            </a:r>
            <a:r>
              <a:rPr lang="en-US" sz="1600" dirty="0" smtClean="0"/>
              <a:t>ms</a:t>
            </a:r>
            <a:endParaRPr lang="en-US" sz="1600" dirty="0"/>
          </a:p>
        </p:txBody>
      </p:sp>
      <p:sp>
        <p:nvSpPr>
          <p:cNvPr id="40" name="Rectangle 39"/>
          <p:cNvSpPr/>
          <p:nvPr/>
        </p:nvSpPr>
        <p:spPr>
          <a:xfrm>
            <a:off x="6046184" y="2514600"/>
            <a:ext cx="1807205" cy="338554"/>
          </a:xfrm>
          <a:prstGeom prst="rect">
            <a:avLst/>
          </a:prstGeom>
        </p:spPr>
        <p:txBody>
          <a:bodyPr wrap="none">
            <a:spAutoFit/>
          </a:bodyPr>
          <a:lstStyle/>
          <a:p>
            <a:r>
              <a:rPr lang="en-US" sz="1600" dirty="0"/>
              <a:t>Update every 4</a:t>
            </a:r>
            <a:r>
              <a:rPr lang="en-US" sz="1600" dirty="0" smtClean="0"/>
              <a:t>0ms</a:t>
            </a:r>
            <a:endParaRPr lang="en-US" sz="1600" dirty="0"/>
          </a:p>
        </p:txBody>
      </p:sp>
    </p:spTree>
    <p:extLst>
      <p:ext uri="{BB962C8B-B14F-4D97-AF65-F5344CB8AC3E}">
        <p14:creationId xmlns:p14="http://schemas.microsoft.com/office/powerpoint/2010/main" val="160440482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1370</TotalTime>
  <Words>1689</Words>
  <Application>Microsoft Macintosh PowerPoint</Application>
  <PresentationFormat>On-screen Show (4:3)</PresentationFormat>
  <Paragraphs>394</Paragraphs>
  <Slides>46</Slides>
  <Notes>15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46</vt:i4>
      </vt:variant>
    </vt:vector>
  </HeadingPairs>
  <TitlesOfParts>
    <vt:vector size="57" baseType="lpstr">
      <vt:lpstr>Arial</vt:lpstr>
      <vt:lpstr>Calibri</vt:lpstr>
      <vt:lpstr>Calisto MT</vt:lpstr>
      <vt:lpstr>Cambria Math</vt:lpstr>
      <vt:lpstr>Gill Sans</vt:lpstr>
      <vt:lpstr>ＭＳ Ｐゴシック</vt:lpstr>
      <vt:lpstr>Palatino Linotype</vt:lpstr>
      <vt:lpstr>Times New Roman</vt:lpstr>
      <vt:lpstr>Wingdings</vt:lpstr>
      <vt:lpstr>Zapf Dingbats</vt:lpstr>
      <vt:lpstr>Office Theme</vt:lpstr>
      <vt:lpstr>Compressive tracking in mm wave picocells</vt:lpstr>
      <vt:lpstr>Collaborators</vt:lpstr>
      <vt:lpstr>Network context</vt:lpstr>
      <vt:lpstr>Cellular 1000X via mmwave picocells</vt:lpstr>
      <vt:lpstr>Need to identify paths on the fly</vt:lpstr>
      <vt:lpstr>Need hyper-efficient channel tracking</vt:lpstr>
      <vt:lpstr>How rapidly must we track?</vt:lpstr>
      <vt:lpstr>Basic calculations</vt:lpstr>
      <vt:lpstr>Example designs</vt:lpstr>
      <vt:lpstr>Outline</vt:lpstr>
      <vt:lpstr>Conventional direction finding techniques</vt:lpstr>
      <vt:lpstr>Conventional direction finding techniques</vt:lpstr>
      <vt:lpstr>Conventional direction finding techniques</vt:lpstr>
      <vt:lpstr>Compressive sensing: basic concept</vt:lpstr>
      <vt:lpstr>Mmwave channel model</vt:lpstr>
      <vt:lpstr>Compressive estimation</vt:lpstr>
      <vt:lpstr>#beacons scale logarithmically with #elements</vt:lpstr>
      <vt:lpstr>But todays’s transceivers can only do  Noncoherent measurements</vt:lpstr>
      <vt:lpstr>Noncoherent compressive sensing</vt:lpstr>
      <vt:lpstr>Hardware scalability: coarse phase control</vt:lpstr>
      <vt:lpstr>ExperimentS</vt:lpstr>
      <vt:lpstr>Hardware: 60GHz testbed</vt:lpstr>
      <vt:lpstr>PowerPoint Presentation</vt:lpstr>
      <vt:lpstr>Noncoherent cost function follows the same pattern as exhaustive scan</vt:lpstr>
      <vt:lpstr>Dominant path identified effectively</vt:lpstr>
      <vt:lpstr>Sims show effective scaling with array size</vt:lpstr>
      <vt:lpstr>Compressive tracking take-aways</vt:lpstr>
      <vt:lpstr>Opens up new system design challenges</vt:lpstr>
      <vt:lpstr>Appendix</vt:lpstr>
      <vt:lpstr>Estimation problem</vt:lpstr>
      <vt:lpstr>Can we use standard compressed sensing?</vt:lpstr>
      <vt:lpstr>Basis mismatch is the problem</vt:lpstr>
      <vt:lpstr>Algorithm</vt:lpstr>
      <vt:lpstr>Acquisition: Coarse Estimate </vt:lpstr>
      <vt:lpstr>Acquisition: Coarse Estimate </vt:lpstr>
      <vt:lpstr>Iterative refinements</vt:lpstr>
      <vt:lpstr>Simulation Setup</vt:lpstr>
      <vt:lpstr>Within a dB of ideal beamforming</vt:lpstr>
      <vt:lpstr>The need for noncoherent tracking</vt:lpstr>
      <vt:lpstr>Noncoherent compressive tracking (single path)</vt:lpstr>
      <vt:lpstr>Noncoherent compressive tracking (single path)</vt:lpstr>
      <vt:lpstr>What about multiple strong paths?</vt:lpstr>
      <vt:lpstr>Recent result: Noncoherent can be made almost as efficient as coherent</vt:lpstr>
      <vt:lpstr>Time scale of tracking mobile user</vt:lpstr>
      <vt:lpstr>Time scale of tracking mobile user</vt:lpstr>
      <vt:lpstr>Time scale of tracking mobile user</vt:lpstr>
    </vt:vector>
  </TitlesOfParts>
  <Company>UCSB</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Upamanyu Madhow</dc:creator>
  <cp:lastModifiedBy>Alex Afanasyev</cp:lastModifiedBy>
  <cp:revision>71</cp:revision>
  <dcterms:created xsi:type="dcterms:W3CDTF">2017-08-01T23:29:08Z</dcterms:created>
  <dcterms:modified xsi:type="dcterms:W3CDTF">2017-09-03T03:04:10Z</dcterms:modified>
</cp:coreProperties>
</file>